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72" r:id="rId5"/>
    <p:sldId id="259" r:id="rId6"/>
    <p:sldId id="261" r:id="rId7"/>
    <p:sldId id="262" r:id="rId8"/>
    <p:sldId id="260" r:id="rId9"/>
    <p:sldId id="263" r:id="rId10"/>
    <p:sldId id="264" r:id="rId11"/>
    <p:sldId id="265" r:id="rId12"/>
    <p:sldId id="266" r:id="rId13"/>
    <p:sldId id="267" r:id="rId14"/>
    <p:sldId id="273" r:id="rId15"/>
    <p:sldId id="268" r:id="rId16"/>
    <p:sldId id="269" r:id="rId17"/>
    <p:sldId id="270" r:id="rId18"/>
    <p:sldId id="271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96"/>
    <p:restoredTop sz="94289"/>
  </p:normalViewPr>
  <p:slideViewPr>
    <p:cSldViewPr snapToGrid="0" snapToObjects="1">
      <p:cViewPr>
        <p:scale>
          <a:sx n="101" d="100"/>
          <a:sy n="101" d="100"/>
        </p:scale>
        <p:origin x="856" y="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7B84469-2D2C-894E-B2D6-C9F6FF452A0F}" type="doc">
      <dgm:prSet loTypeId="urn:microsoft.com/office/officeart/2005/8/layout/cycle2" loCatId="" qsTypeId="urn:microsoft.com/office/officeart/2005/8/quickstyle/simple2" qsCatId="simple" csTypeId="urn:microsoft.com/office/officeart/2005/8/colors/accent5_1" csCatId="accent5" phldr="1"/>
      <dgm:spPr/>
      <dgm:t>
        <a:bodyPr/>
        <a:lstStyle/>
        <a:p>
          <a:endParaRPr lang="en-US"/>
        </a:p>
      </dgm:t>
    </dgm:pt>
    <dgm:pt modelId="{D7721159-1425-B74A-BDDB-B936C191A0DC}">
      <dgm:prSet phldrT="[Text]" custT="1"/>
      <dgm:spPr/>
      <dgm:t>
        <a:bodyPr/>
        <a:lstStyle/>
        <a:p>
          <a:r>
            <a:rPr lang="en-US" sz="1800" dirty="0" smtClean="0">
              <a:latin typeface="Bariol" charset="0"/>
              <a:ea typeface="Bariol" charset="0"/>
              <a:cs typeface="Bariol" charset="0"/>
            </a:rPr>
            <a:t>Prompt user for text input</a:t>
          </a:r>
          <a:endParaRPr lang="en-US" sz="1800" dirty="0">
            <a:latin typeface="Bariol" charset="0"/>
            <a:ea typeface="Bariol" charset="0"/>
            <a:cs typeface="Bariol" charset="0"/>
          </a:endParaRPr>
        </a:p>
      </dgm:t>
    </dgm:pt>
    <dgm:pt modelId="{6ED746F0-7EE3-C541-8EB0-F4CA67D6F567}" type="parTrans" cxnId="{2CA345FF-DEB6-1340-B418-6D88087F549D}">
      <dgm:prSet/>
      <dgm:spPr/>
      <dgm:t>
        <a:bodyPr/>
        <a:lstStyle/>
        <a:p>
          <a:endParaRPr lang="en-US" sz="1800"/>
        </a:p>
      </dgm:t>
    </dgm:pt>
    <dgm:pt modelId="{1B33A236-97B3-174E-81B4-D3CD9E072AB4}" type="sibTrans" cxnId="{2CA345FF-DEB6-1340-B418-6D88087F549D}">
      <dgm:prSet custT="1"/>
      <dgm:spPr/>
      <dgm:t>
        <a:bodyPr/>
        <a:lstStyle/>
        <a:p>
          <a:endParaRPr lang="en-US" sz="1400"/>
        </a:p>
      </dgm:t>
    </dgm:pt>
    <dgm:pt modelId="{8DD06E3E-B3F1-0F41-AB9E-2C0B7F6D3017}">
      <dgm:prSet phldrT="[Text]" custT="1"/>
      <dgm:spPr/>
      <dgm:t>
        <a:bodyPr/>
        <a:lstStyle/>
        <a:p>
          <a:r>
            <a:rPr lang="en-US" sz="1800" dirty="0" smtClean="0">
              <a:latin typeface="Bariol" charset="0"/>
              <a:ea typeface="Bariol" charset="0"/>
              <a:cs typeface="Bariol" charset="0"/>
            </a:rPr>
            <a:t>Input passed to ML model</a:t>
          </a:r>
          <a:endParaRPr lang="en-US" sz="1800" dirty="0">
            <a:latin typeface="Bariol" charset="0"/>
            <a:ea typeface="Bariol" charset="0"/>
            <a:cs typeface="Bariol" charset="0"/>
          </a:endParaRPr>
        </a:p>
      </dgm:t>
    </dgm:pt>
    <dgm:pt modelId="{A06C2C89-9B54-5141-B7D3-74CA23CB2258}" type="parTrans" cxnId="{0AFF80E5-FC5C-C345-AD6C-7811761A1F3E}">
      <dgm:prSet/>
      <dgm:spPr/>
      <dgm:t>
        <a:bodyPr/>
        <a:lstStyle/>
        <a:p>
          <a:endParaRPr lang="en-US" sz="1800"/>
        </a:p>
      </dgm:t>
    </dgm:pt>
    <dgm:pt modelId="{10F1EF41-585E-B449-8041-1C22F0DEA9DE}" type="sibTrans" cxnId="{0AFF80E5-FC5C-C345-AD6C-7811761A1F3E}">
      <dgm:prSet custT="1"/>
      <dgm:spPr/>
      <dgm:t>
        <a:bodyPr/>
        <a:lstStyle/>
        <a:p>
          <a:endParaRPr lang="en-US" sz="1400"/>
        </a:p>
      </dgm:t>
    </dgm:pt>
    <dgm:pt modelId="{9F4C1F59-C2A8-6A41-9B75-98C4AC9D5B60}">
      <dgm:prSet phldrT="[Text]" custT="1"/>
      <dgm:spPr/>
      <dgm:t>
        <a:bodyPr/>
        <a:lstStyle/>
        <a:p>
          <a:r>
            <a:rPr lang="en-US" sz="1800" dirty="0" smtClean="0">
              <a:latin typeface="Bariol" charset="0"/>
              <a:ea typeface="Bariol" charset="0"/>
              <a:cs typeface="Bariol" charset="0"/>
            </a:rPr>
            <a:t>ML model predicts speech type</a:t>
          </a:r>
          <a:endParaRPr lang="en-US" sz="1800" dirty="0">
            <a:latin typeface="Bariol" charset="0"/>
            <a:ea typeface="Bariol" charset="0"/>
            <a:cs typeface="Bariol" charset="0"/>
          </a:endParaRPr>
        </a:p>
      </dgm:t>
    </dgm:pt>
    <dgm:pt modelId="{64742DE6-BF99-C54D-BA58-8A37E4424165}" type="parTrans" cxnId="{047590BF-F37C-0148-8220-D86988183B2C}">
      <dgm:prSet/>
      <dgm:spPr/>
      <dgm:t>
        <a:bodyPr/>
        <a:lstStyle/>
        <a:p>
          <a:endParaRPr lang="en-US" sz="1800"/>
        </a:p>
      </dgm:t>
    </dgm:pt>
    <dgm:pt modelId="{F16C7A3C-2F75-394D-A933-CDD609BC45D5}" type="sibTrans" cxnId="{047590BF-F37C-0148-8220-D86988183B2C}">
      <dgm:prSet custT="1"/>
      <dgm:spPr/>
      <dgm:t>
        <a:bodyPr/>
        <a:lstStyle/>
        <a:p>
          <a:endParaRPr lang="en-US" sz="1400"/>
        </a:p>
      </dgm:t>
    </dgm:pt>
    <dgm:pt modelId="{D56AA00C-E201-F547-AFD8-C07FA21229BD}">
      <dgm:prSet phldrT="[Text]" custT="1"/>
      <dgm:spPr/>
      <dgm:t>
        <a:bodyPr/>
        <a:lstStyle/>
        <a:p>
          <a:r>
            <a:rPr lang="en-US" sz="1800" dirty="0" smtClean="0">
              <a:latin typeface="Bariol" charset="0"/>
              <a:ea typeface="Bariol" charset="0"/>
              <a:cs typeface="Bariol" charset="0"/>
            </a:rPr>
            <a:t>Gesture generation based on prediction</a:t>
          </a:r>
          <a:endParaRPr lang="en-US" sz="1800" dirty="0">
            <a:latin typeface="Bariol" charset="0"/>
            <a:ea typeface="Bariol" charset="0"/>
            <a:cs typeface="Bariol" charset="0"/>
          </a:endParaRPr>
        </a:p>
      </dgm:t>
    </dgm:pt>
    <dgm:pt modelId="{38F31071-4B1C-7D46-BA26-67FE00D2A7FD}" type="parTrans" cxnId="{FF75A5F4-BF26-484B-AA2B-E193789BC571}">
      <dgm:prSet/>
      <dgm:spPr/>
      <dgm:t>
        <a:bodyPr/>
        <a:lstStyle/>
        <a:p>
          <a:endParaRPr lang="en-US" sz="1800"/>
        </a:p>
      </dgm:t>
    </dgm:pt>
    <dgm:pt modelId="{53585A25-E1EC-084E-9D8B-CDF7E84C1DE3}" type="sibTrans" cxnId="{FF75A5F4-BF26-484B-AA2B-E193789BC571}">
      <dgm:prSet custT="1"/>
      <dgm:spPr/>
      <dgm:t>
        <a:bodyPr/>
        <a:lstStyle/>
        <a:p>
          <a:endParaRPr lang="en-US" sz="1400"/>
        </a:p>
      </dgm:t>
    </dgm:pt>
    <dgm:pt modelId="{1ADB206A-BEF4-F34C-A5D9-F0EB055ECEA7}">
      <dgm:prSet custT="1"/>
      <dgm:spPr/>
      <dgm:t>
        <a:bodyPr/>
        <a:lstStyle/>
        <a:p>
          <a:r>
            <a:rPr lang="en-US" sz="1800" dirty="0" smtClean="0">
              <a:latin typeface="Bariol" charset="0"/>
              <a:ea typeface="Bariol" charset="0"/>
              <a:cs typeface="Bariol" charset="0"/>
            </a:rPr>
            <a:t>NAO reads the text and performs the generated gesture</a:t>
          </a:r>
          <a:endParaRPr lang="en-US" sz="1800" dirty="0">
            <a:latin typeface="Bariol" charset="0"/>
            <a:ea typeface="Bariol" charset="0"/>
            <a:cs typeface="Bariol" charset="0"/>
          </a:endParaRPr>
        </a:p>
      </dgm:t>
    </dgm:pt>
    <dgm:pt modelId="{E376B292-59B3-7A46-A08D-12833EF90047}" type="parTrans" cxnId="{5193571E-25EC-FA43-81B3-AC82A4A3DCCA}">
      <dgm:prSet/>
      <dgm:spPr/>
      <dgm:t>
        <a:bodyPr/>
        <a:lstStyle/>
        <a:p>
          <a:endParaRPr lang="en-US" sz="1800"/>
        </a:p>
      </dgm:t>
    </dgm:pt>
    <dgm:pt modelId="{A99440CD-20AE-B34B-9C93-CBEF780C9C42}" type="sibTrans" cxnId="{5193571E-25EC-FA43-81B3-AC82A4A3DCCA}">
      <dgm:prSet custT="1"/>
      <dgm:spPr/>
      <dgm:t>
        <a:bodyPr/>
        <a:lstStyle/>
        <a:p>
          <a:endParaRPr lang="en-US" sz="1400"/>
        </a:p>
      </dgm:t>
    </dgm:pt>
    <dgm:pt modelId="{4A3DBA84-669F-0744-953B-762684587881}" type="pres">
      <dgm:prSet presAssocID="{27B84469-2D2C-894E-B2D6-C9F6FF452A0F}" presName="cycle" presStyleCnt="0">
        <dgm:presLayoutVars>
          <dgm:dir/>
          <dgm:resizeHandles val="exact"/>
        </dgm:presLayoutVars>
      </dgm:prSet>
      <dgm:spPr/>
    </dgm:pt>
    <dgm:pt modelId="{715CBA10-442C-0345-AEB6-ED5D1E38AC74}" type="pres">
      <dgm:prSet presAssocID="{D7721159-1425-B74A-BDDB-B936C191A0DC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726101F-1EDB-1A49-9029-931A3C65A6E7}" type="pres">
      <dgm:prSet presAssocID="{1B33A236-97B3-174E-81B4-D3CD9E072AB4}" presName="sibTrans" presStyleLbl="sibTrans2D1" presStyleIdx="0" presStyleCnt="5"/>
      <dgm:spPr/>
    </dgm:pt>
    <dgm:pt modelId="{8908229A-EB02-0F49-8179-6292146289A9}" type="pres">
      <dgm:prSet presAssocID="{1B33A236-97B3-174E-81B4-D3CD9E072AB4}" presName="connectorText" presStyleLbl="sibTrans2D1" presStyleIdx="0" presStyleCnt="5"/>
      <dgm:spPr/>
    </dgm:pt>
    <dgm:pt modelId="{B6F547E6-8736-FB4B-BF2A-02C8A1914F07}" type="pres">
      <dgm:prSet presAssocID="{8DD06E3E-B3F1-0F41-AB9E-2C0B7F6D3017}" presName="node" presStyleLbl="node1" presStyleIdx="1" presStyleCnt="5">
        <dgm:presLayoutVars>
          <dgm:bulletEnabled val="1"/>
        </dgm:presLayoutVars>
      </dgm:prSet>
      <dgm:spPr/>
    </dgm:pt>
    <dgm:pt modelId="{8589288C-DEAE-2F42-A116-3907FE126AEA}" type="pres">
      <dgm:prSet presAssocID="{10F1EF41-585E-B449-8041-1C22F0DEA9DE}" presName="sibTrans" presStyleLbl="sibTrans2D1" presStyleIdx="1" presStyleCnt="5"/>
      <dgm:spPr/>
    </dgm:pt>
    <dgm:pt modelId="{149D1347-EC73-5D4C-A816-02808907173F}" type="pres">
      <dgm:prSet presAssocID="{10F1EF41-585E-B449-8041-1C22F0DEA9DE}" presName="connectorText" presStyleLbl="sibTrans2D1" presStyleIdx="1" presStyleCnt="5"/>
      <dgm:spPr/>
    </dgm:pt>
    <dgm:pt modelId="{34A324D6-D7F8-7541-9570-ABAD16A9656A}" type="pres">
      <dgm:prSet presAssocID="{9F4C1F59-C2A8-6A41-9B75-98C4AC9D5B60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1F518E8-23AB-EA4B-BC2B-D586800451D7}" type="pres">
      <dgm:prSet presAssocID="{F16C7A3C-2F75-394D-A933-CDD609BC45D5}" presName="sibTrans" presStyleLbl="sibTrans2D1" presStyleIdx="2" presStyleCnt="5"/>
      <dgm:spPr/>
    </dgm:pt>
    <dgm:pt modelId="{8AF58D93-28EF-344D-B6BA-1FA222BE267D}" type="pres">
      <dgm:prSet presAssocID="{F16C7A3C-2F75-394D-A933-CDD609BC45D5}" presName="connectorText" presStyleLbl="sibTrans2D1" presStyleIdx="2" presStyleCnt="5"/>
      <dgm:spPr/>
    </dgm:pt>
    <dgm:pt modelId="{4E849D10-C053-344F-BB8C-07DDC6A5F9D5}" type="pres">
      <dgm:prSet presAssocID="{D56AA00C-E201-F547-AFD8-C07FA21229BD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B326237-AC35-944A-8BB2-1DD2DF6AE5F5}" type="pres">
      <dgm:prSet presAssocID="{53585A25-E1EC-084E-9D8B-CDF7E84C1DE3}" presName="sibTrans" presStyleLbl="sibTrans2D1" presStyleIdx="3" presStyleCnt="5"/>
      <dgm:spPr/>
    </dgm:pt>
    <dgm:pt modelId="{D69EF20C-56CC-6846-891D-8E4A28CA3315}" type="pres">
      <dgm:prSet presAssocID="{53585A25-E1EC-084E-9D8B-CDF7E84C1DE3}" presName="connectorText" presStyleLbl="sibTrans2D1" presStyleIdx="3" presStyleCnt="5"/>
      <dgm:spPr/>
    </dgm:pt>
    <dgm:pt modelId="{74228541-9FFE-E943-9405-A87E556117B7}" type="pres">
      <dgm:prSet presAssocID="{1ADB206A-BEF4-F34C-A5D9-F0EB055ECEA7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47BC5D2-14FE-0841-B0C6-E3C96F4A907E}" type="pres">
      <dgm:prSet presAssocID="{A99440CD-20AE-B34B-9C93-CBEF780C9C42}" presName="sibTrans" presStyleLbl="sibTrans2D1" presStyleIdx="4" presStyleCnt="5"/>
      <dgm:spPr/>
    </dgm:pt>
    <dgm:pt modelId="{F51EFFEF-13D4-0747-95F4-E88D6B9CA4F0}" type="pres">
      <dgm:prSet presAssocID="{A99440CD-20AE-B34B-9C93-CBEF780C9C42}" presName="connectorText" presStyleLbl="sibTrans2D1" presStyleIdx="4" presStyleCnt="5"/>
      <dgm:spPr/>
    </dgm:pt>
  </dgm:ptLst>
  <dgm:cxnLst>
    <dgm:cxn modelId="{0AFF80E5-FC5C-C345-AD6C-7811761A1F3E}" srcId="{27B84469-2D2C-894E-B2D6-C9F6FF452A0F}" destId="{8DD06E3E-B3F1-0F41-AB9E-2C0B7F6D3017}" srcOrd="1" destOrd="0" parTransId="{A06C2C89-9B54-5141-B7D3-74CA23CB2258}" sibTransId="{10F1EF41-585E-B449-8041-1C22F0DEA9DE}"/>
    <dgm:cxn modelId="{5014B2E2-96CD-9B46-8302-243E91A58087}" type="presOf" srcId="{F16C7A3C-2F75-394D-A933-CDD609BC45D5}" destId="{8AF58D93-28EF-344D-B6BA-1FA222BE267D}" srcOrd="1" destOrd="0" presId="urn:microsoft.com/office/officeart/2005/8/layout/cycle2"/>
    <dgm:cxn modelId="{730A1DCB-00A0-314E-AAD3-026B471FA8F3}" type="presOf" srcId="{D56AA00C-E201-F547-AFD8-C07FA21229BD}" destId="{4E849D10-C053-344F-BB8C-07DDC6A5F9D5}" srcOrd="0" destOrd="0" presId="urn:microsoft.com/office/officeart/2005/8/layout/cycle2"/>
    <dgm:cxn modelId="{45250D48-00D7-154E-89D7-E67F05463762}" type="presOf" srcId="{9F4C1F59-C2A8-6A41-9B75-98C4AC9D5B60}" destId="{34A324D6-D7F8-7541-9570-ABAD16A9656A}" srcOrd="0" destOrd="0" presId="urn:microsoft.com/office/officeart/2005/8/layout/cycle2"/>
    <dgm:cxn modelId="{DF243719-F401-3044-9A8B-6B9D973904C1}" type="presOf" srcId="{10F1EF41-585E-B449-8041-1C22F0DEA9DE}" destId="{8589288C-DEAE-2F42-A116-3907FE126AEA}" srcOrd="0" destOrd="0" presId="urn:microsoft.com/office/officeart/2005/8/layout/cycle2"/>
    <dgm:cxn modelId="{AC683676-C5BC-0F4F-9DF1-7AE40DED41D7}" type="presOf" srcId="{A99440CD-20AE-B34B-9C93-CBEF780C9C42}" destId="{A47BC5D2-14FE-0841-B0C6-E3C96F4A907E}" srcOrd="0" destOrd="0" presId="urn:microsoft.com/office/officeart/2005/8/layout/cycle2"/>
    <dgm:cxn modelId="{1DBDA200-DCB3-5143-8A5B-CFF73F4DAD3F}" type="presOf" srcId="{53585A25-E1EC-084E-9D8B-CDF7E84C1DE3}" destId="{FB326237-AC35-944A-8BB2-1DD2DF6AE5F5}" srcOrd="0" destOrd="0" presId="urn:microsoft.com/office/officeart/2005/8/layout/cycle2"/>
    <dgm:cxn modelId="{7AC450BF-9775-794B-9B6D-3BF563838C40}" type="presOf" srcId="{53585A25-E1EC-084E-9D8B-CDF7E84C1DE3}" destId="{D69EF20C-56CC-6846-891D-8E4A28CA3315}" srcOrd="1" destOrd="0" presId="urn:microsoft.com/office/officeart/2005/8/layout/cycle2"/>
    <dgm:cxn modelId="{FF75A5F4-BF26-484B-AA2B-E193789BC571}" srcId="{27B84469-2D2C-894E-B2D6-C9F6FF452A0F}" destId="{D56AA00C-E201-F547-AFD8-C07FA21229BD}" srcOrd="3" destOrd="0" parTransId="{38F31071-4B1C-7D46-BA26-67FE00D2A7FD}" sibTransId="{53585A25-E1EC-084E-9D8B-CDF7E84C1DE3}"/>
    <dgm:cxn modelId="{2E2F6BCA-9CAE-DE41-BC47-716771846ACC}" type="presOf" srcId="{27B84469-2D2C-894E-B2D6-C9F6FF452A0F}" destId="{4A3DBA84-669F-0744-953B-762684587881}" srcOrd="0" destOrd="0" presId="urn:microsoft.com/office/officeart/2005/8/layout/cycle2"/>
    <dgm:cxn modelId="{047590BF-F37C-0148-8220-D86988183B2C}" srcId="{27B84469-2D2C-894E-B2D6-C9F6FF452A0F}" destId="{9F4C1F59-C2A8-6A41-9B75-98C4AC9D5B60}" srcOrd="2" destOrd="0" parTransId="{64742DE6-BF99-C54D-BA58-8A37E4424165}" sibTransId="{F16C7A3C-2F75-394D-A933-CDD609BC45D5}"/>
    <dgm:cxn modelId="{5193571E-25EC-FA43-81B3-AC82A4A3DCCA}" srcId="{27B84469-2D2C-894E-B2D6-C9F6FF452A0F}" destId="{1ADB206A-BEF4-F34C-A5D9-F0EB055ECEA7}" srcOrd="4" destOrd="0" parTransId="{E376B292-59B3-7A46-A08D-12833EF90047}" sibTransId="{A99440CD-20AE-B34B-9C93-CBEF780C9C42}"/>
    <dgm:cxn modelId="{F1C535F7-8FC1-734C-80A3-DE0C53DBE379}" type="presOf" srcId="{D7721159-1425-B74A-BDDB-B936C191A0DC}" destId="{715CBA10-442C-0345-AEB6-ED5D1E38AC74}" srcOrd="0" destOrd="0" presId="urn:microsoft.com/office/officeart/2005/8/layout/cycle2"/>
    <dgm:cxn modelId="{E6C8DE81-E5DB-2942-B6D7-F7C301D36685}" type="presOf" srcId="{1B33A236-97B3-174E-81B4-D3CD9E072AB4}" destId="{B726101F-1EDB-1A49-9029-931A3C65A6E7}" srcOrd="0" destOrd="0" presId="urn:microsoft.com/office/officeart/2005/8/layout/cycle2"/>
    <dgm:cxn modelId="{A57603E9-C4B6-ED48-B909-7D6CD3ED1F00}" type="presOf" srcId="{A99440CD-20AE-B34B-9C93-CBEF780C9C42}" destId="{F51EFFEF-13D4-0747-95F4-E88D6B9CA4F0}" srcOrd="1" destOrd="0" presId="urn:microsoft.com/office/officeart/2005/8/layout/cycle2"/>
    <dgm:cxn modelId="{CD434B23-8E8C-B44F-8531-D3FD80CFA819}" type="presOf" srcId="{F16C7A3C-2F75-394D-A933-CDD609BC45D5}" destId="{71F518E8-23AB-EA4B-BC2B-D586800451D7}" srcOrd="0" destOrd="0" presId="urn:microsoft.com/office/officeart/2005/8/layout/cycle2"/>
    <dgm:cxn modelId="{E517788E-0970-B745-938E-A1C1E6D14CB3}" type="presOf" srcId="{1B33A236-97B3-174E-81B4-D3CD9E072AB4}" destId="{8908229A-EB02-0F49-8179-6292146289A9}" srcOrd="1" destOrd="0" presId="urn:microsoft.com/office/officeart/2005/8/layout/cycle2"/>
    <dgm:cxn modelId="{DB0D0791-A774-FF42-B835-BB3264468670}" type="presOf" srcId="{10F1EF41-585E-B449-8041-1C22F0DEA9DE}" destId="{149D1347-EC73-5D4C-A816-02808907173F}" srcOrd="1" destOrd="0" presId="urn:microsoft.com/office/officeart/2005/8/layout/cycle2"/>
    <dgm:cxn modelId="{3EB8AED8-ABC7-C44C-940F-6AD5C40CCC5E}" type="presOf" srcId="{1ADB206A-BEF4-F34C-A5D9-F0EB055ECEA7}" destId="{74228541-9FFE-E943-9405-A87E556117B7}" srcOrd="0" destOrd="0" presId="urn:microsoft.com/office/officeart/2005/8/layout/cycle2"/>
    <dgm:cxn modelId="{567C7F09-79C6-B744-94F0-103D5E0095ED}" type="presOf" srcId="{8DD06E3E-B3F1-0F41-AB9E-2C0B7F6D3017}" destId="{B6F547E6-8736-FB4B-BF2A-02C8A1914F07}" srcOrd="0" destOrd="0" presId="urn:microsoft.com/office/officeart/2005/8/layout/cycle2"/>
    <dgm:cxn modelId="{2CA345FF-DEB6-1340-B418-6D88087F549D}" srcId="{27B84469-2D2C-894E-B2D6-C9F6FF452A0F}" destId="{D7721159-1425-B74A-BDDB-B936C191A0DC}" srcOrd="0" destOrd="0" parTransId="{6ED746F0-7EE3-C541-8EB0-F4CA67D6F567}" sibTransId="{1B33A236-97B3-174E-81B4-D3CD9E072AB4}"/>
    <dgm:cxn modelId="{17719673-FFC4-BE49-99A3-FF3707BC7C5C}" type="presParOf" srcId="{4A3DBA84-669F-0744-953B-762684587881}" destId="{715CBA10-442C-0345-AEB6-ED5D1E38AC74}" srcOrd="0" destOrd="0" presId="urn:microsoft.com/office/officeart/2005/8/layout/cycle2"/>
    <dgm:cxn modelId="{C2DDCF5F-0A3F-4B42-83A9-4671E1DCF4F3}" type="presParOf" srcId="{4A3DBA84-669F-0744-953B-762684587881}" destId="{B726101F-1EDB-1A49-9029-931A3C65A6E7}" srcOrd="1" destOrd="0" presId="urn:microsoft.com/office/officeart/2005/8/layout/cycle2"/>
    <dgm:cxn modelId="{01045F6F-33BD-9F42-ABF7-F80C79CB8B40}" type="presParOf" srcId="{B726101F-1EDB-1A49-9029-931A3C65A6E7}" destId="{8908229A-EB02-0F49-8179-6292146289A9}" srcOrd="0" destOrd="0" presId="urn:microsoft.com/office/officeart/2005/8/layout/cycle2"/>
    <dgm:cxn modelId="{D481CD12-0164-A74F-957E-D6985A51E9CF}" type="presParOf" srcId="{4A3DBA84-669F-0744-953B-762684587881}" destId="{B6F547E6-8736-FB4B-BF2A-02C8A1914F07}" srcOrd="2" destOrd="0" presId="urn:microsoft.com/office/officeart/2005/8/layout/cycle2"/>
    <dgm:cxn modelId="{79016441-378F-1045-BABA-3C7C2B0468C3}" type="presParOf" srcId="{4A3DBA84-669F-0744-953B-762684587881}" destId="{8589288C-DEAE-2F42-A116-3907FE126AEA}" srcOrd="3" destOrd="0" presId="urn:microsoft.com/office/officeart/2005/8/layout/cycle2"/>
    <dgm:cxn modelId="{E8DDAB2B-A452-2A4F-B69C-AC1FBA9E3C5E}" type="presParOf" srcId="{8589288C-DEAE-2F42-A116-3907FE126AEA}" destId="{149D1347-EC73-5D4C-A816-02808907173F}" srcOrd="0" destOrd="0" presId="urn:microsoft.com/office/officeart/2005/8/layout/cycle2"/>
    <dgm:cxn modelId="{B35C7C6E-AFA6-9345-8A6F-284BA1F9849B}" type="presParOf" srcId="{4A3DBA84-669F-0744-953B-762684587881}" destId="{34A324D6-D7F8-7541-9570-ABAD16A9656A}" srcOrd="4" destOrd="0" presId="urn:microsoft.com/office/officeart/2005/8/layout/cycle2"/>
    <dgm:cxn modelId="{9050159A-78F3-C14D-9A41-CC4871C7C7B3}" type="presParOf" srcId="{4A3DBA84-669F-0744-953B-762684587881}" destId="{71F518E8-23AB-EA4B-BC2B-D586800451D7}" srcOrd="5" destOrd="0" presId="urn:microsoft.com/office/officeart/2005/8/layout/cycle2"/>
    <dgm:cxn modelId="{A9C4BC72-D757-344D-9052-0F101A7F3B80}" type="presParOf" srcId="{71F518E8-23AB-EA4B-BC2B-D586800451D7}" destId="{8AF58D93-28EF-344D-B6BA-1FA222BE267D}" srcOrd="0" destOrd="0" presId="urn:microsoft.com/office/officeart/2005/8/layout/cycle2"/>
    <dgm:cxn modelId="{1D950A85-B568-7C4E-A6EB-C9657CB73141}" type="presParOf" srcId="{4A3DBA84-669F-0744-953B-762684587881}" destId="{4E849D10-C053-344F-BB8C-07DDC6A5F9D5}" srcOrd="6" destOrd="0" presId="urn:microsoft.com/office/officeart/2005/8/layout/cycle2"/>
    <dgm:cxn modelId="{EEEE9561-0570-1F4A-BA68-2008DCE582BA}" type="presParOf" srcId="{4A3DBA84-669F-0744-953B-762684587881}" destId="{FB326237-AC35-944A-8BB2-1DD2DF6AE5F5}" srcOrd="7" destOrd="0" presId="urn:microsoft.com/office/officeart/2005/8/layout/cycle2"/>
    <dgm:cxn modelId="{E2E4D7DA-3607-2646-97B5-4842AA644898}" type="presParOf" srcId="{FB326237-AC35-944A-8BB2-1DD2DF6AE5F5}" destId="{D69EF20C-56CC-6846-891D-8E4A28CA3315}" srcOrd="0" destOrd="0" presId="urn:microsoft.com/office/officeart/2005/8/layout/cycle2"/>
    <dgm:cxn modelId="{8A19F91F-A3DC-624F-97B5-3A8855B03AF1}" type="presParOf" srcId="{4A3DBA84-669F-0744-953B-762684587881}" destId="{74228541-9FFE-E943-9405-A87E556117B7}" srcOrd="8" destOrd="0" presId="urn:microsoft.com/office/officeart/2005/8/layout/cycle2"/>
    <dgm:cxn modelId="{8AC0D5B0-3324-F74E-A2F9-AFBFE1F894FC}" type="presParOf" srcId="{4A3DBA84-669F-0744-953B-762684587881}" destId="{A47BC5D2-14FE-0841-B0C6-E3C96F4A907E}" srcOrd="9" destOrd="0" presId="urn:microsoft.com/office/officeart/2005/8/layout/cycle2"/>
    <dgm:cxn modelId="{67D6D95C-7BD1-E643-8C20-AE6278FF41A4}" type="presParOf" srcId="{A47BC5D2-14FE-0841-B0C6-E3C96F4A907E}" destId="{F51EFFEF-13D4-0747-95F4-E88D6B9CA4F0}" srcOrd="0" destOrd="0" presId="urn:microsoft.com/office/officeart/2005/8/layout/cycle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5CBA10-442C-0345-AEB6-ED5D1E38AC74}">
      <dsp:nvSpPr>
        <dsp:cNvPr id="0" name=""/>
        <dsp:cNvSpPr/>
      </dsp:nvSpPr>
      <dsp:spPr>
        <a:xfrm>
          <a:off x="3296489" y="1295"/>
          <a:ext cx="1754731" cy="175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Bariol" charset="0"/>
              <a:ea typeface="Bariol" charset="0"/>
              <a:cs typeface="Bariol" charset="0"/>
            </a:rPr>
            <a:t>Prompt user for text input</a:t>
          </a:r>
          <a:endParaRPr lang="en-US" sz="1800" kern="1200" dirty="0">
            <a:latin typeface="Bariol" charset="0"/>
            <a:ea typeface="Bariol" charset="0"/>
            <a:cs typeface="Bariol" charset="0"/>
          </a:endParaRPr>
        </a:p>
      </dsp:txBody>
      <dsp:txXfrm>
        <a:off x="3553463" y="258269"/>
        <a:ext cx="1240783" cy="1240783"/>
      </dsp:txXfrm>
    </dsp:sp>
    <dsp:sp modelId="{B726101F-1EDB-1A49-9029-931A3C65A6E7}">
      <dsp:nvSpPr>
        <dsp:cNvPr id="0" name=""/>
        <dsp:cNvSpPr/>
      </dsp:nvSpPr>
      <dsp:spPr>
        <a:xfrm rot="2160000">
          <a:off x="4995753" y="1349134"/>
          <a:ext cx="466427" cy="592221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5009115" y="1426454"/>
        <a:ext cx="326499" cy="355333"/>
      </dsp:txXfrm>
    </dsp:sp>
    <dsp:sp modelId="{B6F547E6-8736-FB4B-BF2A-02C8A1914F07}">
      <dsp:nvSpPr>
        <dsp:cNvPr id="0" name=""/>
        <dsp:cNvSpPr/>
      </dsp:nvSpPr>
      <dsp:spPr>
        <a:xfrm>
          <a:off x="5428074" y="1549982"/>
          <a:ext cx="1754731" cy="175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Bariol" charset="0"/>
              <a:ea typeface="Bariol" charset="0"/>
              <a:cs typeface="Bariol" charset="0"/>
            </a:rPr>
            <a:t>Input passed to ML model</a:t>
          </a:r>
          <a:endParaRPr lang="en-US" sz="1800" kern="1200" dirty="0">
            <a:latin typeface="Bariol" charset="0"/>
            <a:ea typeface="Bariol" charset="0"/>
            <a:cs typeface="Bariol" charset="0"/>
          </a:endParaRPr>
        </a:p>
      </dsp:txBody>
      <dsp:txXfrm>
        <a:off x="5685048" y="1806956"/>
        <a:ext cx="1240783" cy="1240783"/>
      </dsp:txXfrm>
    </dsp:sp>
    <dsp:sp modelId="{8589288C-DEAE-2F42-A116-3907FE126AEA}">
      <dsp:nvSpPr>
        <dsp:cNvPr id="0" name=""/>
        <dsp:cNvSpPr/>
      </dsp:nvSpPr>
      <dsp:spPr>
        <a:xfrm rot="6480000">
          <a:off x="5669208" y="3371596"/>
          <a:ext cx="466427" cy="592221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 rot="10800000">
        <a:off x="5760792" y="3423500"/>
        <a:ext cx="326499" cy="355333"/>
      </dsp:txXfrm>
    </dsp:sp>
    <dsp:sp modelId="{34A324D6-D7F8-7541-9570-ABAD16A9656A}">
      <dsp:nvSpPr>
        <dsp:cNvPr id="0" name=""/>
        <dsp:cNvSpPr/>
      </dsp:nvSpPr>
      <dsp:spPr>
        <a:xfrm>
          <a:off x="4613881" y="4055811"/>
          <a:ext cx="1754731" cy="175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Bariol" charset="0"/>
              <a:ea typeface="Bariol" charset="0"/>
              <a:cs typeface="Bariol" charset="0"/>
            </a:rPr>
            <a:t>ML model predicts speech type</a:t>
          </a:r>
          <a:endParaRPr lang="en-US" sz="1800" kern="1200" dirty="0">
            <a:latin typeface="Bariol" charset="0"/>
            <a:ea typeface="Bariol" charset="0"/>
            <a:cs typeface="Bariol" charset="0"/>
          </a:endParaRPr>
        </a:p>
      </dsp:txBody>
      <dsp:txXfrm>
        <a:off x="4870855" y="4312785"/>
        <a:ext cx="1240783" cy="1240783"/>
      </dsp:txXfrm>
    </dsp:sp>
    <dsp:sp modelId="{71F518E8-23AB-EA4B-BC2B-D586800451D7}">
      <dsp:nvSpPr>
        <dsp:cNvPr id="0" name=""/>
        <dsp:cNvSpPr/>
      </dsp:nvSpPr>
      <dsp:spPr>
        <a:xfrm rot="10800000">
          <a:off x="3953841" y="4637065"/>
          <a:ext cx="466427" cy="592221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 rot="10800000">
        <a:off x="4093769" y="4755509"/>
        <a:ext cx="326499" cy="355333"/>
      </dsp:txXfrm>
    </dsp:sp>
    <dsp:sp modelId="{4E849D10-C053-344F-BB8C-07DDC6A5F9D5}">
      <dsp:nvSpPr>
        <dsp:cNvPr id="0" name=""/>
        <dsp:cNvSpPr/>
      </dsp:nvSpPr>
      <dsp:spPr>
        <a:xfrm>
          <a:off x="1979097" y="4055811"/>
          <a:ext cx="1754731" cy="175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Bariol" charset="0"/>
              <a:ea typeface="Bariol" charset="0"/>
              <a:cs typeface="Bariol" charset="0"/>
            </a:rPr>
            <a:t>Gesture generation based on prediction</a:t>
          </a:r>
          <a:endParaRPr lang="en-US" sz="1800" kern="1200" dirty="0">
            <a:latin typeface="Bariol" charset="0"/>
            <a:ea typeface="Bariol" charset="0"/>
            <a:cs typeface="Bariol" charset="0"/>
          </a:endParaRPr>
        </a:p>
      </dsp:txBody>
      <dsp:txXfrm>
        <a:off x="2236071" y="4312785"/>
        <a:ext cx="1240783" cy="1240783"/>
      </dsp:txXfrm>
    </dsp:sp>
    <dsp:sp modelId="{FB326237-AC35-944A-8BB2-1DD2DF6AE5F5}">
      <dsp:nvSpPr>
        <dsp:cNvPr id="0" name=""/>
        <dsp:cNvSpPr/>
      </dsp:nvSpPr>
      <dsp:spPr>
        <a:xfrm rot="15120000">
          <a:off x="2220232" y="3396706"/>
          <a:ext cx="466427" cy="592221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 rot="10800000">
        <a:off x="2311816" y="3581690"/>
        <a:ext cx="326499" cy="355333"/>
      </dsp:txXfrm>
    </dsp:sp>
    <dsp:sp modelId="{74228541-9FFE-E943-9405-A87E556117B7}">
      <dsp:nvSpPr>
        <dsp:cNvPr id="0" name=""/>
        <dsp:cNvSpPr/>
      </dsp:nvSpPr>
      <dsp:spPr>
        <a:xfrm>
          <a:off x="1164904" y="1549982"/>
          <a:ext cx="1754731" cy="175473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kern="1200" dirty="0" smtClean="0">
              <a:latin typeface="Bariol" charset="0"/>
              <a:ea typeface="Bariol" charset="0"/>
              <a:cs typeface="Bariol" charset="0"/>
            </a:rPr>
            <a:t>NAO reads the text and performs the generated gesture</a:t>
          </a:r>
          <a:endParaRPr lang="en-US" sz="1800" kern="1200" dirty="0">
            <a:latin typeface="Bariol" charset="0"/>
            <a:ea typeface="Bariol" charset="0"/>
            <a:cs typeface="Bariol" charset="0"/>
          </a:endParaRPr>
        </a:p>
      </dsp:txBody>
      <dsp:txXfrm>
        <a:off x="1421878" y="1806956"/>
        <a:ext cx="1240783" cy="1240783"/>
      </dsp:txXfrm>
    </dsp:sp>
    <dsp:sp modelId="{A47BC5D2-14FE-0841-B0C6-E3C96F4A907E}">
      <dsp:nvSpPr>
        <dsp:cNvPr id="0" name=""/>
        <dsp:cNvSpPr/>
      </dsp:nvSpPr>
      <dsp:spPr>
        <a:xfrm rot="19440000">
          <a:off x="2864169" y="1364653"/>
          <a:ext cx="466427" cy="592221"/>
        </a:xfrm>
        <a:prstGeom prst="rightArrow">
          <a:avLst>
            <a:gd name="adj1" fmla="val 60000"/>
            <a:gd name="adj2" fmla="val 50000"/>
          </a:avLst>
        </a:prstGeom>
        <a:solidFill>
          <a:schemeClr val="accent5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400" kern="1200"/>
        </a:p>
      </dsp:txBody>
      <dsp:txXfrm>
        <a:off x="2877531" y="1524221"/>
        <a:ext cx="326499" cy="35533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2">
  <dgm:title val=""/>
  <dgm:desc val=""/>
  <dgm:catLst>
    <dgm:cat type="cycle" pri="1000"/>
    <dgm:cat type="convert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ptType="sibTrans" refType="w" refFor="ch" refPtType="node" op="equ" fact="0.25"/>
      <dgm:constr type="sibSp" refType="w" refFor="ch" refPtType="node" fact="0.5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>
          <dgm:param type="txAnchorVertCh" val="mid"/>
        </dgm:alg>
        <dgm:shape xmlns:r="http://schemas.openxmlformats.org/officeDocument/2006/relationships" type="ellipse" r:blip="">
          <dgm:adjLst/>
        </dgm:shape>
        <dgm:presOf axis="desOrSelf" ptType="node"/>
        <dgm:constrLst>
          <dgm:constr type="h" refType="w"/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9">
        <dgm:if name="Name10" axis="par ch" ptType="doc node" func="cnt" op="gt" val="1">
          <dgm:forEach name="sibTransForEach" axis="followSib" ptType="sibTrans" hideLastTrans="0" cnt="1">
            <dgm:layoutNode name="sibTrans">
              <dgm:choose name="Name11">
                <dgm:if name="Name12" axis="par ch" ptType="doc node" func="cnt" op="lt" val="3">
                  <dgm:alg type="conn">
                    <dgm:param type="begPts" val="radial"/>
                    <dgm:param type="endPts" val="radial"/>
                  </dgm:alg>
                </dgm:if>
                <dgm:else name="Name13">
                  <dgm:alg type="conn">
                    <dgm:param type="begPts" val="auto"/>
                    <dgm:param type="endPts" val="auto"/>
                  </dgm:alg>
                </dgm:else>
              </dgm:choose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1.35"/>
                <dgm:constr type="connDist"/>
                <dgm:constr type="w" for="ch" refType="connDist" fact="0.45"/>
                <dgm:constr type="h" for="ch" refType="h"/>
              </dgm:constrLst>
              <dgm:ruleLst/>
              <dgm:layoutNode name="connectorText">
                <dgm:alg type="tx">
                  <dgm:param type="autoTxRot" val="grav"/>
                </dgm:alg>
                <dgm:shape xmlns:r="http://schemas.openxmlformats.org/officeDocument/2006/relationships" type="conn" r:blip="" hideGeom="1">
                  <dgm:adjLst/>
                </dgm:shape>
                <dgm:presOf axis="self"/>
                <dgm:constrLst>
                  <dgm:constr type="lMarg"/>
                  <dgm:constr type="rMarg"/>
                  <dgm:constr type="tMarg"/>
                  <dgm:constr type="bMarg"/>
                </dgm:constrLst>
                <dgm:ruleLst>
                  <dgm:rule type="primFontSz" val="5" fact="NaN" max="NaN"/>
                </dgm:ruleLst>
              </dgm:layoutNode>
            </dgm:layoutNode>
          </dgm:forEach>
        </dgm:if>
        <dgm:else name="Name14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10.tiff>
</file>

<file path=ppt/media/image11.png>
</file>

<file path=ppt/media/image13.tiff>
</file>

<file path=ppt/media/image14.tiff>
</file>

<file path=ppt/media/image15.png>
</file>

<file path=ppt/media/image16.png>
</file>

<file path=ppt/media/image2.tiff>
</file>

<file path=ppt/media/image3.tiff>
</file>

<file path=ppt/media/image4.tif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DA9846-3F8C-FA49-8C33-F207D981E040}" type="datetimeFigureOut">
              <a:rPr lang="en-US" smtClean="0"/>
              <a:t>8/18/17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407914-A1EE-8440-A58A-EA5DDECAEC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80073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400" dirty="0" smtClean="0"/>
              <a:t>Lots of symmetric movement</a:t>
            </a:r>
            <a:r>
              <a:rPr lang="en-US" sz="2400" baseline="0" dirty="0" smtClean="0"/>
              <a:t> can be seen here.</a:t>
            </a:r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7914-A1EE-8440-A58A-EA5DDECAEC9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6077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7914-A1EE-8440-A58A-EA5DDECAEC9C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7249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7914-A1EE-8440-A58A-EA5DDECAEC9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2889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7914-A1EE-8440-A58A-EA5DDECAEC9C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3388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7914-A1EE-8440-A58A-EA5DDECAEC9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3070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2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7914-A1EE-8440-A58A-EA5DDECAEC9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0365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407914-A1EE-8440-A58A-EA5DDECAEC9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96618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5C4FC-C3CC-AC4F-B2EF-0084D6AD00CF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5ACDB-BFDC-C44D-9292-12FE06B4C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100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5C4FC-C3CC-AC4F-B2EF-0084D6AD00CF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5ACDB-BFDC-C44D-9292-12FE06B4C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1312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5C4FC-C3CC-AC4F-B2EF-0084D6AD00CF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5ACDB-BFDC-C44D-9292-12FE06B4C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9920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5C4FC-C3CC-AC4F-B2EF-0084D6AD00CF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5ACDB-BFDC-C44D-9292-12FE06B4C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671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5C4FC-C3CC-AC4F-B2EF-0084D6AD00CF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5ACDB-BFDC-C44D-9292-12FE06B4C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7954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5C4FC-C3CC-AC4F-B2EF-0084D6AD00CF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5ACDB-BFDC-C44D-9292-12FE06B4C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5579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5C4FC-C3CC-AC4F-B2EF-0084D6AD00CF}" type="datetimeFigureOut">
              <a:rPr lang="en-US" smtClean="0"/>
              <a:t>8/16/17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5ACDB-BFDC-C44D-9292-12FE06B4C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432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5C4FC-C3CC-AC4F-B2EF-0084D6AD00CF}" type="datetimeFigureOut">
              <a:rPr lang="en-US" smtClean="0"/>
              <a:t>8/16/17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5ACDB-BFDC-C44D-9292-12FE06B4C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1924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5C4FC-C3CC-AC4F-B2EF-0084D6AD00CF}" type="datetimeFigureOut">
              <a:rPr lang="en-US" smtClean="0"/>
              <a:t>8/16/17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5ACDB-BFDC-C44D-9292-12FE06B4C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1966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5C4FC-C3CC-AC4F-B2EF-0084D6AD00CF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5ACDB-BFDC-C44D-9292-12FE06B4C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077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5C4FC-C3CC-AC4F-B2EF-0084D6AD00CF}" type="datetimeFigureOut">
              <a:rPr lang="en-US" smtClean="0"/>
              <a:t>8/16/17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B5ACDB-BFDC-C44D-9292-12FE06B4C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671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35C4FC-C3CC-AC4F-B2EF-0084D6AD00CF}" type="datetimeFigureOut">
              <a:rPr lang="en-US" smtClean="0"/>
              <a:t>8/16/17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B5ACDB-BFDC-C44D-9292-12FE06B4C1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042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4" Type="http://schemas.openxmlformats.org/officeDocument/2006/relationships/image" Target="../media/image14.tif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4" Type="http://schemas.openxmlformats.org/officeDocument/2006/relationships/image" Target="../media/image8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95771"/>
            <a:ext cx="9144000" cy="2387600"/>
          </a:xfrm>
        </p:spPr>
        <p:txBody>
          <a:bodyPr/>
          <a:lstStyle/>
          <a:p>
            <a:r>
              <a:rPr lang="en-US" sz="5500" dirty="0" smtClean="0">
                <a:latin typeface="Bariol" charset="0"/>
                <a:ea typeface="Bariol" charset="0"/>
                <a:cs typeface="Bariol" charset="0"/>
              </a:rPr>
              <a:t>HMI Research Group Internship</a:t>
            </a:r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/>
            </a:r>
            <a:br>
              <a:rPr lang="en-US" dirty="0" smtClean="0">
                <a:latin typeface="Bariol" charset="0"/>
                <a:ea typeface="Bariol" charset="0"/>
                <a:cs typeface="Bariol" charset="0"/>
              </a:rPr>
            </a:br>
            <a:r>
              <a:rPr lang="en-US" sz="4000" dirty="0" smtClean="0">
                <a:latin typeface="Bariol" charset="0"/>
                <a:ea typeface="Bariol" charset="0"/>
                <a:cs typeface="Bariol" charset="0"/>
              </a:rPr>
              <a:t>Summer 2017</a:t>
            </a:r>
            <a:endParaRPr lang="en-US" dirty="0">
              <a:latin typeface="Bariol" charset="0"/>
              <a:ea typeface="Bariol" charset="0"/>
              <a:cs typeface="Bariol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2675446"/>
            <a:ext cx="9144000" cy="1655762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Bariol" charset="0"/>
                <a:ea typeface="Bariol" charset="0"/>
                <a:cs typeface="Bariol" charset="0"/>
              </a:rPr>
              <a:t>Long Nguyen (</a:t>
            </a:r>
            <a:r>
              <a:rPr lang="ko-KR" altLang="en-US" sz="3600" dirty="0" smtClean="0">
                <a:latin typeface="Batang" charset="-127"/>
                <a:ea typeface="Batang" charset="-127"/>
                <a:cs typeface="Batang" charset="-127"/>
              </a:rPr>
              <a:t>뉀비룡</a:t>
            </a:r>
            <a:r>
              <a:rPr lang="en-US" altLang="ko-KR" sz="3600" dirty="0" smtClean="0">
                <a:latin typeface="Bariol" charset="0"/>
                <a:ea typeface="Bariol" charset="0"/>
                <a:cs typeface="Bariol" charset="0"/>
              </a:rPr>
              <a:t>),</a:t>
            </a:r>
            <a:r>
              <a:rPr lang="ko-KR" altLang="en-US" sz="3600" dirty="0" smtClean="0">
                <a:latin typeface="Bariol" charset="0"/>
                <a:ea typeface="Bariol" charset="0"/>
                <a:cs typeface="Bariol" charset="0"/>
              </a:rPr>
              <a:t> </a:t>
            </a:r>
            <a:r>
              <a:rPr lang="ko-KR" altLang="en-US" sz="3600" dirty="0" smtClean="0">
                <a:latin typeface="Batang" charset="-127"/>
                <a:ea typeface="Batang" charset="-127"/>
                <a:cs typeface="Batang" charset="-127"/>
              </a:rPr>
              <a:t>한국전자통신연구원</a:t>
            </a:r>
            <a:endParaRPr lang="en-US" sz="3600" dirty="0">
              <a:latin typeface="Batang" charset="-127"/>
              <a:ea typeface="Batang" charset="-127"/>
              <a:cs typeface="Batang" charset="-127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7005" y="3569351"/>
            <a:ext cx="4977989" cy="24881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681024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latin typeface="Bariol" charset="0"/>
                <a:ea typeface="Bariol" charset="0"/>
                <a:cs typeface="Bariol" charset="0"/>
              </a:rPr>
              <a:t>Stage 3: Gesture Generation</a:t>
            </a:r>
            <a:br>
              <a:rPr lang="en-US" b="1" dirty="0" smtClean="0">
                <a:latin typeface="Bariol" charset="0"/>
                <a:ea typeface="Bariol" charset="0"/>
                <a:cs typeface="Bariol" charset="0"/>
              </a:rPr>
            </a:br>
            <a:r>
              <a:rPr lang="en-US" sz="2700" dirty="0" smtClean="0">
                <a:latin typeface="Bariol" charset="0"/>
                <a:ea typeface="Bariol" charset="0"/>
                <a:cs typeface="Bariol" charset="0"/>
              </a:rPr>
              <a:t>Generate new, stochastic behavior from gesture data.</a:t>
            </a:r>
            <a:endParaRPr lang="en-US" sz="2700" dirty="0">
              <a:latin typeface="Bariol" charset="0"/>
              <a:ea typeface="Bariol" charset="0"/>
              <a:cs typeface="Bariol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2245616"/>
            <a:ext cx="4716294" cy="4351338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Bariol" charset="0"/>
                <a:ea typeface="Bariol" charset="0"/>
                <a:cs typeface="Bariol" charset="0"/>
              </a:rPr>
              <a:t>FIRST ATTEMPT: </a:t>
            </a:r>
            <a:br>
              <a:rPr lang="en-US" sz="3600" dirty="0" smtClean="0">
                <a:latin typeface="Bariol" charset="0"/>
                <a:ea typeface="Bariol" charset="0"/>
                <a:cs typeface="Bariol" charset="0"/>
              </a:rPr>
            </a:br>
            <a:r>
              <a:rPr lang="en-US" sz="3600" dirty="0" smtClean="0">
                <a:latin typeface="Bariol" charset="0"/>
                <a:ea typeface="Bariol" charset="0"/>
                <a:cs typeface="Bariol" charset="0"/>
              </a:rPr>
              <a:t>Record all sensor data from all gestures of a category, then pick arbitrary values from the data distribution (based on frequency).</a:t>
            </a:r>
          </a:p>
          <a:p>
            <a:endParaRPr lang="en-US" sz="3600" dirty="0" smtClean="0">
              <a:latin typeface="Bariol" charset="0"/>
              <a:ea typeface="Bariol" charset="0"/>
              <a:cs typeface="Bariol" charset="0"/>
            </a:endParaRPr>
          </a:p>
          <a:p>
            <a:endParaRPr lang="en-US" sz="3600" dirty="0" smtClean="0">
              <a:latin typeface="Bariol" charset="0"/>
              <a:ea typeface="Bariol" charset="0"/>
              <a:cs typeface="Bariol" charset="0"/>
            </a:endParaRPr>
          </a:p>
          <a:p>
            <a:endParaRPr lang="en-US" sz="3600" dirty="0" smtClean="0">
              <a:latin typeface="Bariol" charset="0"/>
              <a:ea typeface="Bariol" charset="0"/>
              <a:cs typeface="Bariol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59855" y="1862359"/>
            <a:ext cx="5593945" cy="4286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57511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latin typeface="Bariol" charset="0"/>
                <a:ea typeface="Bariol" charset="0"/>
                <a:cs typeface="Bariol" charset="0"/>
              </a:rPr>
              <a:t>Stage 3: Gesture Generation</a:t>
            </a:r>
            <a:br>
              <a:rPr lang="en-US" b="1" dirty="0" smtClean="0">
                <a:latin typeface="Bariol" charset="0"/>
                <a:ea typeface="Bariol" charset="0"/>
                <a:cs typeface="Bariol" charset="0"/>
              </a:rPr>
            </a:br>
            <a:r>
              <a:rPr lang="en-US" sz="2700" dirty="0" smtClean="0">
                <a:latin typeface="Bariol" charset="0"/>
                <a:ea typeface="Bariol" charset="0"/>
                <a:cs typeface="Bariol" charset="0"/>
              </a:rPr>
              <a:t>Generate new, stochastic behavior from gesture data.</a:t>
            </a:r>
            <a:endParaRPr lang="en-US" sz="2700" dirty="0">
              <a:latin typeface="Bariol" charset="0"/>
              <a:ea typeface="Bariol" charset="0"/>
              <a:cs typeface="Bariol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998220" y="2177036"/>
            <a:ext cx="4636770" cy="4351338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SECOND ATTEMPT: </a:t>
            </a:r>
            <a:br>
              <a:rPr lang="en-US" dirty="0" smtClean="0">
                <a:latin typeface="Bariol" charset="0"/>
                <a:ea typeface="Bariol" charset="0"/>
                <a:cs typeface="Bariol" charset="0"/>
              </a:rPr>
            </a:br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Filter only for similar-looking gestures to better generate new data, and pick statistically-likely trajectories.</a:t>
            </a:r>
          </a:p>
          <a:p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Worked much better, with good, accurate generation for </a:t>
            </a:r>
            <a:r>
              <a:rPr lang="en-US" dirty="0" smtClean="0">
                <a:latin typeface="Fira Code" charset="0"/>
                <a:ea typeface="Fira Code" charset="0"/>
                <a:cs typeface="Fira Code" charset="0"/>
              </a:rPr>
              <a:t>you</a:t>
            </a:r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 and </a:t>
            </a:r>
            <a:r>
              <a:rPr lang="en-US" dirty="0" smtClean="0">
                <a:latin typeface="Fira Code" charset="0"/>
                <a:ea typeface="Fira Code" charset="0"/>
                <a:cs typeface="Fira Code" charset="0"/>
              </a:rPr>
              <a:t>yes</a:t>
            </a:r>
            <a:r>
              <a:rPr lang="en-US" b="1" dirty="0" smtClean="0">
                <a:latin typeface="Bariol" charset="0"/>
                <a:ea typeface="Bariol" charset="0"/>
                <a:cs typeface="Bariol" charset="0"/>
              </a:rPr>
              <a:t> </a:t>
            </a:r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gesture categories in simulation.</a:t>
            </a:r>
          </a:p>
          <a:p>
            <a:endParaRPr lang="en-US" dirty="0" smtClean="0">
              <a:latin typeface="Bariol" charset="0"/>
              <a:ea typeface="Bariol" charset="0"/>
              <a:cs typeface="Bariol" charset="0"/>
            </a:endParaRPr>
          </a:p>
          <a:p>
            <a:endParaRPr lang="en-US" dirty="0" smtClean="0">
              <a:latin typeface="Bariol" charset="0"/>
              <a:ea typeface="Bariol" charset="0"/>
              <a:cs typeface="Bariol" charset="0"/>
            </a:endParaRPr>
          </a:p>
          <a:p>
            <a:endParaRPr lang="en-US" dirty="0" smtClean="0">
              <a:latin typeface="Bariol" charset="0"/>
              <a:ea typeface="Bariol" charset="0"/>
              <a:cs typeface="Bariol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54248" y="2068830"/>
            <a:ext cx="4688072" cy="3749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402801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latin typeface="Bariol" charset="0"/>
                <a:ea typeface="Bariol" charset="0"/>
                <a:cs typeface="Bariol" charset="0"/>
              </a:rPr>
              <a:t>Stage 3: Gesture Generation</a:t>
            </a:r>
            <a:br>
              <a:rPr lang="en-US" b="1" dirty="0" smtClean="0">
                <a:latin typeface="Bariol" charset="0"/>
                <a:ea typeface="Bariol" charset="0"/>
                <a:cs typeface="Bariol" charset="0"/>
              </a:rPr>
            </a:br>
            <a:r>
              <a:rPr lang="en-US" sz="2700" dirty="0" smtClean="0">
                <a:latin typeface="Bariol" charset="0"/>
                <a:ea typeface="Bariol" charset="0"/>
                <a:cs typeface="Bariol" charset="0"/>
              </a:rPr>
              <a:t>Generate new, stochastic behavior from gesture data.</a:t>
            </a:r>
            <a:endParaRPr lang="en-US" sz="2700" dirty="0">
              <a:latin typeface="Bariol" charset="0"/>
              <a:ea typeface="Bariol" charset="0"/>
              <a:cs typeface="Bariol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38200" y="2017016"/>
                <a:ext cx="10515600" cy="4351338"/>
              </a:xfrm>
            </p:spPr>
            <p:txBody>
              <a:bodyPr>
                <a:normAutofit/>
              </a:bodyPr>
              <a:lstStyle/>
              <a:p>
                <a:r>
                  <a:rPr lang="en-US" dirty="0" smtClean="0">
                    <a:latin typeface="Bariol" charset="0"/>
                    <a:ea typeface="Bariol" charset="0"/>
                    <a:cs typeface="Bariol" charset="0"/>
                  </a:rPr>
                  <a:t>MODEL OF GESTURE GENERATION:</a:t>
                </a:r>
              </a:p>
              <a:p>
                <a:endParaRPr lang="en-US" dirty="0">
                  <a:latin typeface="Bariol" charset="0"/>
                  <a:ea typeface="Bariol" charset="0"/>
                  <a:cs typeface="Bariol" charset="0"/>
                </a:endParaRPr>
              </a:p>
              <a:p>
                <a:endParaRPr lang="en-US" dirty="0" smtClean="0">
                  <a:latin typeface="Bariol" charset="0"/>
                  <a:ea typeface="Bariol" charset="0"/>
                  <a:cs typeface="Bariol" charset="0"/>
                </a:endParaRPr>
              </a:p>
              <a:p>
                <a:r>
                  <a:rPr lang="en-US" i="1" dirty="0" smtClean="0">
                    <a:latin typeface="Bariol" charset="0"/>
                    <a:ea typeface="Bariol" charset="0"/>
                    <a:cs typeface="Bariol" charset="0"/>
                  </a:rPr>
                  <a:t>D </a:t>
                </a:r>
                <a:r>
                  <a:rPr lang="en-US" dirty="0" smtClean="0">
                    <a:latin typeface="Bariol" charset="0"/>
                    <a:ea typeface="Bariol" charset="0"/>
                    <a:cs typeface="Bariol" charset="0"/>
                  </a:rPr>
                  <a:t>is the set of the 26 data points that are passed to NAO’s 26 joints.</a:t>
                </a:r>
                <a:endParaRPr lang="en-US" b="1" i="1" dirty="0">
                  <a:latin typeface="Bariol" charset="0"/>
                  <a:ea typeface="Bariol" charset="0"/>
                  <a:cs typeface="Bariol" charset="0"/>
                </a:endParaRPr>
              </a:p>
              <a:p>
                <a:r>
                  <a:rPr lang="en-US" dirty="0" smtClean="0">
                    <a:latin typeface="Bariol" charset="0"/>
                    <a:ea typeface="Bariol" charset="0"/>
                    <a:cs typeface="Bariol" charset="0"/>
                  </a:rPr>
                  <a:t>For each joint, choose a </a:t>
                </a:r>
                <a:r>
                  <a:rPr lang="en-US" smtClean="0">
                    <a:latin typeface="Bariol" charset="0"/>
                    <a:ea typeface="Bariol" charset="0"/>
                    <a:cs typeface="Bariol" charset="0"/>
                  </a:rPr>
                  <a:t>point within </a:t>
                </a:r>
                <a:r>
                  <a:rPr lang="en-US" dirty="0" smtClean="0">
                    <a:latin typeface="Bariol" charset="0"/>
                    <a:ea typeface="Bariol" charset="0"/>
                    <a:cs typeface="Bariol" charset="0"/>
                  </a:rPr>
                  <a:t>mean 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charset="0"/>
                        <a:ea typeface="Cambria Math" charset="0"/>
                        <a:cs typeface="Cambria Math" charset="0"/>
                      </a:rPr>
                      <m:t>±</m:t>
                    </m:r>
                  </m:oMath>
                </a14:m>
                <a:r>
                  <a:rPr lang="en-US" dirty="0" smtClean="0">
                    <a:latin typeface="Bariol" charset="0"/>
                    <a:ea typeface="Bariol" charset="0"/>
                    <a:cs typeface="Bariol" charset="0"/>
                  </a:rPr>
                  <a:t> std. of its dataset.</a:t>
                </a:r>
              </a:p>
              <a:p>
                <a:r>
                  <a:rPr lang="en-US" dirty="0" smtClean="0">
                    <a:latin typeface="Bariol" charset="0"/>
                    <a:ea typeface="Bariol" charset="0"/>
                    <a:cs typeface="Bariol" charset="0"/>
                  </a:rPr>
                  <a:t>Pass </a:t>
                </a:r>
                <a:r>
                  <a:rPr lang="en-US" i="1" dirty="0" smtClean="0">
                    <a:latin typeface="Bariol" charset="0"/>
                    <a:ea typeface="Bariol" charset="0"/>
                    <a:cs typeface="Bariol" charset="0"/>
                  </a:rPr>
                  <a:t>D </a:t>
                </a:r>
                <a:r>
                  <a:rPr lang="en-US" dirty="0" smtClean="0">
                    <a:latin typeface="Bariol" charset="0"/>
                    <a:ea typeface="Bariol" charset="0"/>
                    <a:cs typeface="Bariol" charset="0"/>
                  </a:rPr>
                  <a:t>into NAO’s joint interpolation method to move.</a:t>
                </a:r>
              </a:p>
            </p:txBody>
          </p:sp>
        </mc:Choice>
        <mc:Fallback>
          <p:sp>
            <p:nvSpPr>
              <p:cNvPr id="6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200" y="2017016"/>
                <a:ext cx="10515600" cy="4351338"/>
              </a:xfrm>
              <a:blipFill rotWithShape="0">
                <a:blip r:embed="rId3"/>
                <a:stretch>
                  <a:fillRect l="-1043" t="-26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2965" y="2741930"/>
            <a:ext cx="9526069" cy="572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666460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latin typeface="Bariol" charset="0"/>
                <a:ea typeface="Bariol" charset="0"/>
                <a:cs typeface="Bariol" charset="0"/>
              </a:rPr>
              <a:t>Stage 4: Integration with Speech</a:t>
            </a:r>
            <a:br>
              <a:rPr lang="en-US" b="1" dirty="0" smtClean="0">
                <a:latin typeface="Bariol" charset="0"/>
                <a:ea typeface="Bariol" charset="0"/>
                <a:cs typeface="Bariol" charset="0"/>
              </a:rPr>
            </a:br>
            <a:r>
              <a:rPr lang="en-US" sz="2700" dirty="0" smtClean="0">
                <a:latin typeface="Bariol" charset="0"/>
                <a:ea typeface="Bariol" charset="0"/>
                <a:cs typeface="Bariol" charset="0"/>
              </a:rPr>
              <a:t>Speak while generating motions.</a:t>
            </a:r>
            <a:endParaRPr lang="en-US" sz="2700" dirty="0">
              <a:latin typeface="Bariol" charset="0"/>
              <a:ea typeface="Bariol" charset="0"/>
              <a:cs typeface="Bariol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2017016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GOAL: Run the speech prediction module together with the gesture generation module to predict text and have NAO generate new behavior at the same time.</a:t>
            </a:r>
          </a:p>
          <a:p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RESULT: Cross-compatibility between libraries and 32-bit/64-bit support made it impossible to glue all the pieces together.</a:t>
            </a:r>
          </a:p>
        </p:txBody>
      </p:sp>
    </p:spTree>
    <p:extLst>
      <p:ext uri="{BB962C8B-B14F-4D97-AF65-F5344CB8AC3E}">
        <p14:creationId xmlns:p14="http://schemas.microsoft.com/office/powerpoint/2010/main" val="13355927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02565"/>
            <a:ext cx="10515600" cy="1325563"/>
          </a:xfrm>
        </p:spPr>
        <p:txBody>
          <a:bodyPr>
            <a:normAutofit/>
          </a:bodyPr>
          <a:lstStyle/>
          <a:p>
            <a:r>
              <a:rPr lang="en-US" sz="4800" b="1" dirty="0" smtClean="0">
                <a:latin typeface="Bariol" charset="0"/>
                <a:ea typeface="Bariol" charset="0"/>
                <a:cs typeface="Bariol" charset="0"/>
              </a:rPr>
              <a:t>Simulation vs. Reality</a:t>
            </a:r>
            <a:endParaRPr lang="en-US" sz="2800" dirty="0">
              <a:latin typeface="Bariol" charset="0"/>
              <a:ea typeface="Bariol" charset="0"/>
              <a:cs typeface="Bariol" charset="0"/>
            </a:endParaRPr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838200" y="1284288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NAO performance is very lacking vs. simulated </a:t>
            </a:r>
            <a:r>
              <a:rPr lang="en-US" dirty="0" err="1" smtClean="0">
                <a:latin typeface="Bariol" charset="0"/>
                <a:ea typeface="Bariol" charset="0"/>
                <a:cs typeface="Bariol" charset="0"/>
              </a:rPr>
              <a:t>Webots</a:t>
            </a:r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.</a:t>
            </a:r>
          </a:p>
          <a:p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CPU-dependent, overheating, and long latency delays.</a:t>
            </a:r>
          </a:p>
          <a:p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Generating gestures vs. manually-coded gestures. Not simple.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5831" y="3127314"/>
            <a:ext cx="3645978" cy="307848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9440" y="3127314"/>
            <a:ext cx="4633190" cy="307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46711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Further Investigation</a:t>
            </a:r>
            <a:endParaRPr lang="en-US" dirty="0">
              <a:latin typeface="Bariol" charset="0"/>
              <a:ea typeface="Bariol" charset="0"/>
              <a:cs typeface="Bario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48485"/>
            <a:ext cx="10515600" cy="4351338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Bariol" charset="0"/>
                <a:ea typeface="Bariol" charset="0"/>
                <a:cs typeface="Bariol" charset="0"/>
              </a:rPr>
              <a:t>The project was done only with </a:t>
            </a:r>
            <a:r>
              <a:rPr lang="en-US" sz="3200" dirty="0" err="1" smtClean="0">
                <a:latin typeface="Bariol" charset="0"/>
                <a:ea typeface="Bariol" charset="0"/>
                <a:cs typeface="Bariol" charset="0"/>
              </a:rPr>
              <a:t>preimplemented</a:t>
            </a:r>
            <a:r>
              <a:rPr lang="en-US" sz="3200" dirty="0" smtClean="0">
                <a:latin typeface="Bariol" charset="0"/>
                <a:ea typeface="Bariol" charset="0"/>
                <a:cs typeface="Bariol" charset="0"/>
              </a:rPr>
              <a:t> libraries.</a:t>
            </a:r>
          </a:p>
          <a:p>
            <a:r>
              <a:rPr lang="en-US" sz="3200" dirty="0" smtClean="0">
                <a:latin typeface="Bariol" charset="0"/>
                <a:ea typeface="Bariol" charset="0"/>
                <a:cs typeface="Bariol" charset="0"/>
              </a:rPr>
              <a:t>Other methods involve more advanced ML theory and formal problem statements, difficult with little background.</a:t>
            </a:r>
          </a:p>
        </p:txBody>
      </p:sp>
    </p:spTree>
    <p:extLst>
      <p:ext uri="{BB962C8B-B14F-4D97-AF65-F5344CB8AC3E}">
        <p14:creationId xmlns:p14="http://schemas.microsoft.com/office/powerpoint/2010/main" val="27437100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0515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6700" dirty="0" smtClean="0"/>
              <a:t>Further Investigation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Lower-dimensional manifold embedding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191385"/>
            <a:ext cx="3870960" cy="4351338"/>
          </a:xfrm>
        </p:spPr>
        <p:txBody>
          <a:bodyPr>
            <a:normAutofit lnSpcReduction="10000"/>
          </a:bodyPr>
          <a:lstStyle/>
          <a:p>
            <a:r>
              <a:rPr lang="en-US" dirty="0" err="1" smtClean="0">
                <a:latin typeface="Bariol" charset="0"/>
                <a:ea typeface="Bariol" charset="0"/>
                <a:cs typeface="Bariol" charset="0"/>
              </a:rPr>
              <a:t>Downsample</a:t>
            </a:r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 </a:t>
            </a:r>
            <a:r>
              <a:rPr lang="en-US" dirty="0">
                <a:latin typeface="Bariol" charset="0"/>
                <a:ea typeface="Bariol" charset="0"/>
                <a:cs typeface="Bariol" charset="0"/>
              </a:rPr>
              <a:t>the 26D NAO data to a manifold, follow low-dimensional trajectory and construct new motions back to </a:t>
            </a:r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26D.</a:t>
            </a:r>
          </a:p>
          <a:p>
            <a:r>
              <a:rPr lang="en-US" dirty="0" err="1" smtClean="0">
                <a:latin typeface="Bariol" charset="0"/>
                <a:ea typeface="Bariol" charset="0"/>
                <a:cs typeface="Bariol" charset="0"/>
              </a:rPr>
              <a:t>Downsampling</a:t>
            </a:r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 successful (Python library), but reconstruction is very difficult.</a:t>
            </a:r>
            <a:endParaRPr lang="en-US" dirty="0">
              <a:latin typeface="Bariol" charset="0"/>
              <a:ea typeface="Bariol" charset="0"/>
              <a:cs typeface="Bariol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91700" y="2465705"/>
            <a:ext cx="6368780" cy="3549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9206769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60515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 sz="6700" dirty="0" smtClean="0"/>
              <a:t>Further Investigation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>
                <a:latin typeface="Bariol" charset="0"/>
                <a:ea typeface="Bariol" charset="0"/>
                <a:cs typeface="Bariol" charset="0"/>
              </a:rPr>
              <a:t> WMD (Word Mover’s Distance</a:t>
            </a:r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)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2632392"/>
            <a:ext cx="4076700" cy="4351338"/>
          </a:xfrm>
        </p:spPr>
        <p:txBody>
          <a:bodyPr/>
          <a:lstStyle/>
          <a:p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Proposed </a:t>
            </a:r>
            <a:r>
              <a:rPr lang="en-US" dirty="0">
                <a:latin typeface="Bariol" charset="0"/>
                <a:ea typeface="Bariol" charset="0"/>
                <a:cs typeface="Bariol" charset="0"/>
              </a:rPr>
              <a:t>semantic comparison classification that works better than many other methods</a:t>
            </a:r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.</a:t>
            </a:r>
          </a:p>
          <a:p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Based on “how far” it takes to travel from one word to another word.</a:t>
            </a:r>
            <a:endParaRPr lang="en-US" dirty="0">
              <a:latin typeface="Bariol" charset="0"/>
              <a:ea typeface="Bariol" charset="0"/>
              <a:cs typeface="Bariol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9220" y="2338387"/>
            <a:ext cx="6322059" cy="3656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69271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>
                <a:latin typeface="Bariol" charset="0"/>
                <a:ea typeface="Bariol" charset="0"/>
                <a:cs typeface="Bariol" charset="0"/>
              </a:rPr>
              <a:t>Thanks to</a:t>
            </a:r>
            <a:endParaRPr lang="en-US" sz="6000" dirty="0">
              <a:latin typeface="Bariol" charset="0"/>
              <a:ea typeface="Bariol" charset="0"/>
              <a:cs typeface="Bario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ko-KR" altLang="en-US" sz="3600" dirty="0" smtClean="0">
                <a:latin typeface="Batang" charset="-127"/>
                <a:ea typeface="Batang" charset="-127"/>
                <a:cs typeface="Batang" charset="-127"/>
              </a:rPr>
              <a:t>기회 준 </a:t>
            </a:r>
            <a:r>
              <a:rPr lang="en-US" altLang="ko-KR" sz="3600" dirty="0" smtClean="0">
                <a:latin typeface="Batang" charset="-127"/>
                <a:ea typeface="Batang" charset="-127"/>
                <a:cs typeface="Batang" charset="-127"/>
              </a:rPr>
              <a:t>HMI Research Group</a:t>
            </a:r>
          </a:p>
          <a:p>
            <a:r>
              <a:rPr lang="ko-KR" altLang="en-US" sz="3600" dirty="0" smtClean="0">
                <a:latin typeface="Batang" charset="-127"/>
                <a:ea typeface="Batang" charset="-127"/>
                <a:cs typeface="Batang" charset="-127"/>
              </a:rPr>
              <a:t>가르친 윤영우 연구원님</a:t>
            </a:r>
            <a:endParaRPr lang="en-US" altLang="ko-KR" sz="3600" dirty="0" smtClean="0">
              <a:latin typeface="Batang" charset="-127"/>
              <a:ea typeface="Batang" charset="-127"/>
              <a:cs typeface="Batang" charset="-127"/>
            </a:endParaRPr>
          </a:p>
          <a:p>
            <a:r>
              <a:rPr lang="ko-KR" altLang="en-US" sz="3600" dirty="0" smtClean="0">
                <a:latin typeface="Batang" charset="-127"/>
                <a:ea typeface="Batang" charset="-127"/>
                <a:cs typeface="Batang" charset="-127"/>
              </a:rPr>
              <a:t>같이 있는 인턴</a:t>
            </a:r>
            <a:r>
              <a:rPr lang="en-US" altLang="ko-KR" sz="3600" dirty="0" smtClean="0">
                <a:latin typeface="Batang" charset="-127"/>
                <a:ea typeface="Batang" charset="-127"/>
                <a:cs typeface="Batang" charset="-127"/>
              </a:rPr>
              <a:t>:</a:t>
            </a:r>
            <a:r>
              <a:rPr lang="ko-KR" altLang="en-US" sz="3600" dirty="0" smtClean="0">
                <a:latin typeface="Batang" charset="-127"/>
                <a:ea typeface="Batang" charset="-127"/>
                <a:cs typeface="Batang" charset="-127"/>
              </a:rPr>
              <a:t> 이준환</a:t>
            </a:r>
            <a:r>
              <a:rPr lang="en-US" altLang="ko-KR" sz="3600" dirty="0" smtClean="0">
                <a:latin typeface="Batang" charset="-127"/>
                <a:ea typeface="Batang" charset="-127"/>
                <a:cs typeface="Batang" charset="-127"/>
              </a:rPr>
              <a:t>,</a:t>
            </a:r>
            <a:r>
              <a:rPr lang="ko-KR" altLang="en-US" sz="3600" dirty="0" smtClean="0">
                <a:latin typeface="Batang" charset="-127"/>
                <a:ea typeface="Batang" charset="-127"/>
                <a:cs typeface="Batang" charset="-127"/>
              </a:rPr>
              <a:t> 신원철</a:t>
            </a:r>
            <a:r>
              <a:rPr lang="en-US" altLang="ko-KR" sz="3600" dirty="0" smtClean="0">
                <a:latin typeface="Batang" charset="-127"/>
                <a:ea typeface="Batang" charset="-127"/>
                <a:cs typeface="Batang" charset="-127"/>
              </a:rPr>
              <a:t>,</a:t>
            </a:r>
            <a:r>
              <a:rPr lang="ko-KR" altLang="en-US" sz="3600" dirty="0" smtClean="0">
                <a:latin typeface="Batang" charset="-127"/>
                <a:ea typeface="Batang" charset="-127"/>
                <a:cs typeface="Batang" charset="-127"/>
              </a:rPr>
              <a:t> 김종원</a:t>
            </a:r>
            <a:endParaRPr lang="en-US" altLang="ko-KR" sz="3600" dirty="0" smtClean="0">
              <a:latin typeface="Batang" charset="-127"/>
              <a:ea typeface="Batang" charset="-127"/>
              <a:cs typeface="Batang" charset="-127"/>
            </a:endParaRPr>
          </a:p>
          <a:p>
            <a:endParaRPr lang="en-US" sz="3600" dirty="0">
              <a:latin typeface="Batang" charset="-127"/>
              <a:ea typeface="Batang" charset="-127"/>
              <a:cs typeface="Batang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7787560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7240" y="40570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500" dirty="0" smtClean="0">
                <a:latin typeface="Bariol" charset="0"/>
                <a:ea typeface="Bariol" charset="0"/>
                <a:cs typeface="Bariol" charset="0"/>
              </a:rPr>
              <a:t>Background</a:t>
            </a:r>
            <a:endParaRPr lang="en-US" sz="5500" dirty="0">
              <a:latin typeface="Bariol" charset="0"/>
              <a:ea typeface="Bariol" charset="0"/>
              <a:cs typeface="Bario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240" y="1731264"/>
            <a:ext cx="3794760" cy="4351338"/>
          </a:xfrm>
        </p:spPr>
        <p:txBody>
          <a:bodyPr>
            <a:noAutofit/>
          </a:bodyPr>
          <a:lstStyle/>
          <a:p>
            <a:r>
              <a:rPr lang="en-US" sz="2500" dirty="0" smtClean="0">
                <a:latin typeface="Bariol" charset="0"/>
                <a:ea typeface="Bariol" charset="0"/>
                <a:cs typeface="Bariol" charset="0"/>
              </a:rPr>
              <a:t>Incoming 3</a:t>
            </a:r>
            <a:r>
              <a:rPr lang="en-US" sz="2500" baseline="30000" dirty="0" smtClean="0">
                <a:latin typeface="Bariol" charset="0"/>
                <a:ea typeface="Bariol" charset="0"/>
                <a:cs typeface="Bariol" charset="0"/>
              </a:rPr>
              <a:t>rd</a:t>
            </a:r>
            <a:r>
              <a:rPr lang="en-US" sz="2500" dirty="0" smtClean="0">
                <a:latin typeface="Bariol" charset="0"/>
                <a:ea typeface="Bariol" charset="0"/>
                <a:cs typeface="Bariol" charset="0"/>
              </a:rPr>
              <a:t>-year student at MIT (</a:t>
            </a:r>
            <a:r>
              <a:rPr lang="en-US" altLang="ko-KR" sz="2500" dirty="0" smtClean="0">
                <a:latin typeface="Bariol" charset="0"/>
                <a:ea typeface="Bariol" charset="0"/>
                <a:cs typeface="Bariol" charset="0"/>
              </a:rPr>
              <a:t>3</a:t>
            </a:r>
            <a:r>
              <a:rPr lang="ko-KR" altLang="en-US" sz="2500" dirty="0" smtClean="0">
                <a:latin typeface="Batang" charset="-127"/>
                <a:ea typeface="Batang" charset="-127"/>
                <a:cs typeface="Batang" charset="-127"/>
              </a:rPr>
              <a:t>학년</a:t>
            </a:r>
            <a:r>
              <a:rPr lang="en-US" altLang="ko-KR" sz="2500" dirty="0" smtClean="0">
                <a:latin typeface="Bariol" charset="0"/>
                <a:ea typeface="Bariol" charset="0"/>
                <a:cs typeface="Bariol" charset="0"/>
              </a:rPr>
              <a:t>)</a:t>
            </a:r>
          </a:p>
          <a:p>
            <a:r>
              <a:rPr lang="en-US" sz="2500" dirty="0" smtClean="0">
                <a:latin typeface="Bariol" charset="0"/>
                <a:ea typeface="Bariol" charset="0"/>
                <a:cs typeface="Bariol" charset="0"/>
              </a:rPr>
              <a:t>Majoring in Electrical Engineering &amp; Computer Science </a:t>
            </a:r>
            <a:br>
              <a:rPr lang="en-US" sz="2500" dirty="0" smtClean="0">
                <a:latin typeface="Bariol" charset="0"/>
                <a:ea typeface="Bariol" charset="0"/>
                <a:cs typeface="Bariol" charset="0"/>
              </a:rPr>
            </a:br>
            <a:r>
              <a:rPr lang="en-US" sz="2500" dirty="0" smtClean="0">
                <a:latin typeface="Bariol" charset="0"/>
                <a:ea typeface="Bariol" charset="0"/>
                <a:cs typeface="Bariol" charset="0"/>
              </a:rPr>
              <a:t>(MIT </a:t>
            </a:r>
            <a:r>
              <a:rPr lang="ko-KR" altLang="en-US" sz="2500" dirty="0" smtClean="0">
                <a:latin typeface="Batang" charset="-127"/>
                <a:ea typeface="Batang" charset="-127"/>
                <a:cs typeface="Batang" charset="-127"/>
              </a:rPr>
              <a:t>전자컴퓨터과학과</a:t>
            </a:r>
            <a:r>
              <a:rPr lang="en-US" altLang="ko-KR" sz="2500" dirty="0" smtClean="0"/>
              <a:t>)</a:t>
            </a:r>
            <a:endParaRPr lang="en-US" sz="2500" dirty="0" smtClean="0">
              <a:latin typeface="Bariol" charset="0"/>
              <a:ea typeface="Bariol" charset="0"/>
              <a:cs typeface="Bariol" charset="0"/>
            </a:endParaRPr>
          </a:p>
          <a:p>
            <a:r>
              <a:rPr lang="en-US" sz="2500" dirty="0" smtClean="0">
                <a:latin typeface="Bariol" charset="0"/>
                <a:ea typeface="Bariol" charset="0"/>
                <a:cs typeface="Bariol" charset="0"/>
              </a:rPr>
              <a:t>Experience in systems and software development, UI/UX design</a:t>
            </a:r>
          </a:p>
          <a:p>
            <a:r>
              <a:rPr lang="en-US" sz="2500" dirty="0" smtClean="0">
                <a:latin typeface="Bariol" charset="0"/>
                <a:ea typeface="Bariol" charset="0"/>
                <a:cs typeface="Bariol" charset="0"/>
              </a:rPr>
              <a:t>Little/no </a:t>
            </a:r>
            <a:r>
              <a:rPr lang="en-US" sz="2500" dirty="0" smtClean="0">
                <a:latin typeface="Bariol" charset="0"/>
                <a:ea typeface="Bariol" charset="0"/>
                <a:cs typeface="Bariol" charset="0"/>
              </a:rPr>
              <a:t>math background, first experience with ML and NLP</a:t>
            </a:r>
            <a:endParaRPr lang="en-US" sz="2500" dirty="0">
              <a:latin typeface="Bariol" charset="0"/>
              <a:ea typeface="Bariol" charset="0"/>
              <a:cs typeface="Bariol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8606" y="1904397"/>
            <a:ext cx="6357257" cy="400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337912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881834"/>
            <a:ext cx="74314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Project Summary</a:t>
            </a:r>
            <a:br>
              <a:rPr lang="en-US" dirty="0" smtClean="0">
                <a:latin typeface="Bariol" charset="0"/>
                <a:ea typeface="Bariol" charset="0"/>
                <a:cs typeface="Bariol" charset="0"/>
              </a:rPr>
            </a:br>
            <a:r>
              <a:rPr lang="en-US" sz="4000" i="1" dirty="0" smtClean="0">
                <a:latin typeface="Bariol" charset="0"/>
                <a:ea typeface="Bariol" charset="0"/>
                <a:cs typeface="Bariol" charset="0"/>
              </a:rPr>
              <a:t>Intelligent Gesture Generation </a:t>
            </a:r>
            <a:br>
              <a:rPr lang="en-US" sz="4000" i="1" dirty="0" smtClean="0">
                <a:latin typeface="Bariol" charset="0"/>
                <a:ea typeface="Bariol" charset="0"/>
                <a:cs typeface="Bariol" charset="0"/>
              </a:rPr>
            </a:br>
            <a:r>
              <a:rPr lang="en-US" sz="4000" i="1" dirty="0" smtClean="0">
                <a:latin typeface="Bariol" charset="0"/>
                <a:ea typeface="Bariol" charset="0"/>
                <a:cs typeface="Bariol" charset="0"/>
              </a:rPr>
              <a:t>Given Input Text</a:t>
            </a:r>
            <a:endParaRPr lang="en-US" sz="4000" dirty="0">
              <a:latin typeface="Bariol" charset="0"/>
              <a:ea typeface="Bariol" charset="0"/>
              <a:cs typeface="Bario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85949" y="2856457"/>
            <a:ext cx="6058988" cy="4351338"/>
          </a:xfrm>
        </p:spPr>
        <p:txBody>
          <a:bodyPr/>
          <a:lstStyle/>
          <a:p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GOAL: Working with the NAO robot, predict speech patterns and generate new gestures that are natural and adaptive (instead of using the predefined gestures).</a:t>
            </a:r>
          </a:p>
          <a:p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METHODS: All done in Python, with simulation software (</a:t>
            </a:r>
            <a:r>
              <a:rPr lang="en-US" dirty="0" err="1" smtClean="0">
                <a:latin typeface="Bariol" charset="0"/>
                <a:ea typeface="Bariol" charset="0"/>
                <a:cs typeface="Bariol" charset="0"/>
              </a:rPr>
              <a:t>Webots</a:t>
            </a:r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) for data extraction and efficient performance.</a:t>
            </a:r>
            <a:endParaRPr lang="en-US" dirty="0">
              <a:latin typeface="Bariol" charset="0"/>
              <a:ea typeface="Bariol" charset="0"/>
              <a:cs typeface="Bariol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31400" y="664437"/>
            <a:ext cx="3223426" cy="5512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72231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6780" y="2631122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dirty="0" smtClean="0">
                <a:latin typeface="Bariol" charset="0"/>
                <a:ea typeface="Bariol" charset="0"/>
                <a:cs typeface="Bariol" charset="0"/>
              </a:rPr>
              <a:t>Ideal Flow</a:t>
            </a:r>
            <a:endParaRPr lang="en-US" sz="6000" dirty="0">
              <a:latin typeface="Bariol" charset="0"/>
              <a:ea typeface="Bariol" charset="0"/>
              <a:cs typeface="Bariol" charset="0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5475096"/>
              </p:ext>
            </p:extLst>
          </p:nvPr>
        </p:nvGraphicFramePr>
        <p:xfrm>
          <a:off x="3601220" y="415767"/>
          <a:ext cx="8347710" cy="58118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10516" y="2686686"/>
            <a:ext cx="2129118" cy="1270000"/>
          </a:xfrm>
          <a:prstGeom prst="rect">
            <a:avLst/>
          </a:prstGeom>
          <a:ln w="28575"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9293476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3880" y="393065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 smtClean="0">
                <a:latin typeface="Bariol" charset="0"/>
                <a:ea typeface="Bariol" charset="0"/>
                <a:cs typeface="Bariol" charset="0"/>
              </a:rPr>
              <a:t>Stage 1: Speech Prediction with Gestures</a:t>
            </a:r>
            <a:br>
              <a:rPr lang="en-US" b="1" dirty="0" smtClean="0">
                <a:latin typeface="Bariol" charset="0"/>
                <a:ea typeface="Bariol" charset="0"/>
                <a:cs typeface="Bariol" charset="0"/>
              </a:rPr>
            </a:br>
            <a:r>
              <a:rPr lang="en-US" sz="2700" dirty="0" smtClean="0">
                <a:latin typeface="Bariol" charset="0"/>
                <a:ea typeface="Bariol" charset="0"/>
                <a:cs typeface="Bariol" charset="0"/>
              </a:rPr>
              <a:t>Replicate </a:t>
            </a:r>
            <a:r>
              <a:rPr lang="en-US" sz="2700" dirty="0">
                <a:latin typeface="Bariol" charset="0"/>
                <a:ea typeface="Bariol" charset="0"/>
                <a:cs typeface="Bariol" charset="0"/>
              </a:rPr>
              <a:t>NAO’s </a:t>
            </a:r>
            <a:r>
              <a:rPr lang="en-US" sz="2700" dirty="0" smtClean="0">
                <a:latin typeface="Bariol" charset="0"/>
                <a:ea typeface="Bariol" charset="0"/>
                <a:cs typeface="Bariol" charset="0"/>
              </a:rPr>
              <a:t>“</a:t>
            </a:r>
            <a:r>
              <a:rPr lang="en-US" sz="2700" dirty="0">
                <a:latin typeface="Bariol" charset="0"/>
                <a:ea typeface="Bariol" charset="0"/>
                <a:cs typeface="Bariol" charset="0"/>
              </a:rPr>
              <a:t>auto-context</a:t>
            </a:r>
            <a:r>
              <a:rPr lang="en-US" sz="2700" dirty="0" smtClean="0">
                <a:latin typeface="Bariol" charset="0"/>
                <a:ea typeface="Bariol" charset="0"/>
                <a:cs typeface="Bariol" charset="0"/>
              </a:rPr>
              <a:t>” </a:t>
            </a:r>
            <a:r>
              <a:rPr lang="en-US" sz="2700" dirty="0">
                <a:latin typeface="Bariol" charset="0"/>
                <a:ea typeface="Bariol" charset="0"/>
                <a:cs typeface="Bariol" charset="0"/>
              </a:rPr>
              <a:t>gesture/speech </a:t>
            </a:r>
            <a:r>
              <a:rPr lang="en-US" sz="2700" dirty="0" smtClean="0">
                <a:latin typeface="Bariol" charset="0"/>
                <a:ea typeface="Bariol" charset="0"/>
                <a:cs typeface="Bariol" charset="0"/>
              </a:rPr>
              <a:t>behavior.</a:t>
            </a:r>
            <a:endParaRPr lang="en-US" sz="2700" dirty="0">
              <a:latin typeface="Bariol" charset="0"/>
              <a:ea typeface="Bariol" charset="0"/>
              <a:cs typeface="Bario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880" y="1971131"/>
            <a:ext cx="5484224" cy="4351338"/>
          </a:xfrm>
        </p:spPr>
        <p:txBody>
          <a:bodyPr>
            <a:normAutofit lnSpcReduction="10000"/>
          </a:bodyPr>
          <a:lstStyle/>
          <a:p>
            <a:r>
              <a:rPr lang="en-US" sz="2500" dirty="0" smtClean="0">
                <a:latin typeface="Bariol" charset="0"/>
                <a:ea typeface="Bariol" charset="0"/>
                <a:cs typeface="Bariol" charset="0"/>
              </a:rPr>
              <a:t>Read </a:t>
            </a:r>
            <a:r>
              <a:rPr lang="en-US" sz="2500" dirty="0">
                <a:latin typeface="Bariol" charset="0"/>
                <a:ea typeface="Bariol" charset="0"/>
                <a:cs typeface="Bariol" charset="0"/>
              </a:rPr>
              <a:t>up on machine learning techniques and </a:t>
            </a:r>
            <a:r>
              <a:rPr lang="en-US" sz="2500" dirty="0" smtClean="0">
                <a:latin typeface="Bariol" charset="0"/>
                <a:ea typeface="Bariol" charset="0"/>
                <a:cs typeface="Bariol" charset="0"/>
              </a:rPr>
              <a:t>theory.</a:t>
            </a:r>
          </a:p>
          <a:p>
            <a:r>
              <a:rPr lang="en-US" sz="2500" dirty="0" smtClean="0">
                <a:latin typeface="Bariol" charset="0"/>
                <a:ea typeface="Bariol" charset="0"/>
                <a:cs typeface="Bariol" charset="0"/>
              </a:rPr>
              <a:t>Studied NAO documentation (Python SDK).</a:t>
            </a:r>
          </a:p>
          <a:p>
            <a:r>
              <a:rPr lang="en-US" sz="2500" dirty="0" smtClean="0">
                <a:latin typeface="Bariol" charset="0"/>
                <a:ea typeface="Bariol" charset="0"/>
                <a:cs typeface="Bariol" charset="0"/>
              </a:rPr>
              <a:t>Classified the different preinstalled gestures by hand and trained a </a:t>
            </a:r>
            <a:r>
              <a:rPr lang="en-US" sz="2500" b="1" dirty="0" smtClean="0">
                <a:latin typeface="Bariol" charset="0"/>
                <a:ea typeface="Bariol" charset="0"/>
                <a:cs typeface="Bariol" charset="0"/>
              </a:rPr>
              <a:t>multilayer perceptron</a:t>
            </a:r>
            <a:r>
              <a:rPr lang="en-US" sz="2500" dirty="0" smtClean="0">
                <a:latin typeface="Bariol" charset="0"/>
                <a:ea typeface="Bariol" charset="0"/>
                <a:cs typeface="Bariol" charset="0"/>
              </a:rPr>
              <a:t> after comparing various models’ performance (SVM, perceptron, etc.).</a:t>
            </a:r>
          </a:p>
          <a:p>
            <a:r>
              <a:rPr lang="en-US" sz="2500" dirty="0" smtClean="0">
                <a:latin typeface="Bariol" charset="0"/>
                <a:ea typeface="Bariol" charset="0"/>
                <a:cs typeface="Bariol" charset="0"/>
              </a:rPr>
              <a:t>Developed user console prompt that learns step-by-step and chooses an appropriate gesture for the text.</a:t>
            </a:r>
            <a:endParaRPr lang="en-US" sz="2500" dirty="0">
              <a:latin typeface="Bariol" charset="0"/>
              <a:ea typeface="Bariol" charset="0"/>
              <a:cs typeface="Bariol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2001" y="1941377"/>
            <a:ext cx="5334271" cy="4381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13115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3880" y="393065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 smtClean="0">
                <a:latin typeface="Bariol" charset="0"/>
                <a:ea typeface="Bariol" charset="0"/>
                <a:cs typeface="Bariol" charset="0"/>
              </a:rPr>
              <a:t>Stage 1: Speech Prediction with Gestures</a:t>
            </a:r>
            <a:br>
              <a:rPr lang="en-US" b="1" dirty="0" smtClean="0">
                <a:latin typeface="Bariol" charset="0"/>
                <a:ea typeface="Bariol" charset="0"/>
                <a:cs typeface="Bariol" charset="0"/>
              </a:rPr>
            </a:br>
            <a:r>
              <a:rPr lang="en-US" sz="2700" dirty="0" smtClean="0">
                <a:latin typeface="Bariol" charset="0"/>
                <a:ea typeface="Bariol" charset="0"/>
                <a:cs typeface="Bariol" charset="0"/>
              </a:rPr>
              <a:t>Replicate </a:t>
            </a:r>
            <a:r>
              <a:rPr lang="en-US" sz="2700" dirty="0">
                <a:latin typeface="Bariol" charset="0"/>
                <a:ea typeface="Bariol" charset="0"/>
                <a:cs typeface="Bariol" charset="0"/>
              </a:rPr>
              <a:t>NAO’s </a:t>
            </a:r>
            <a:r>
              <a:rPr lang="en-US" sz="2700" dirty="0" smtClean="0">
                <a:latin typeface="Bariol" charset="0"/>
                <a:ea typeface="Bariol" charset="0"/>
                <a:cs typeface="Bariol" charset="0"/>
              </a:rPr>
              <a:t>“</a:t>
            </a:r>
            <a:r>
              <a:rPr lang="en-US" sz="2700" dirty="0">
                <a:latin typeface="Bariol" charset="0"/>
                <a:ea typeface="Bariol" charset="0"/>
                <a:cs typeface="Bariol" charset="0"/>
              </a:rPr>
              <a:t>auto-context</a:t>
            </a:r>
            <a:r>
              <a:rPr lang="en-US" sz="2700" dirty="0" smtClean="0">
                <a:latin typeface="Bariol" charset="0"/>
                <a:ea typeface="Bariol" charset="0"/>
                <a:cs typeface="Bariol" charset="0"/>
              </a:rPr>
              <a:t>” </a:t>
            </a:r>
            <a:r>
              <a:rPr lang="en-US" sz="2700" dirty="0">
                <a:latin typeface="Bariol" charset="0"/>
                <a:ea typeface="Bariol" charset="0"/>
                <a:cs typeface="Bariol" charset="0"/>
              </a:rPr>
              <a:t>gesture/speech </a:t>
            </a:r>
            <a:r>
              <a:rPr lang="en-US" sz="2700" dirty="0" smtClean="0">
                <a:latin typeface="Bariol" charset="0"/>
                <a:ea typeface="Bariol" charset="0"/>
                <a:cs typeface="Bariol" charset="0"/>
              </a:rPr>
              <a:t>behavior.</a:t>
            </a:r>
            <a:endParaRPr lang="en-US" sz="2700" dirty="0">
              <a:latin typeface="Bariol" charset="0"/>
              <a:ea typeface="Bariol" charset="0"/>
              <a:cs typeface="Bario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880" y="1971131"/>
            <a:ext cx="10515600" cy="4312937"/>
          </a:xfrm>
        </p:spPr>
        <p:txBody>
          <a:bodyPr>
            <a:noAutofit/>
          </a:bodyPr>
          <a:lstStyle/>
          <a:p>
            <a:r>
              <a:rPr lang="en-US" sz="3200" dirty="0" smtClean="0">
                <a:latin typeface="Bariol" charset="0"/>
                <a:ea typeface="Bariol" charset="0"/>
                <a:cs typeface="Bariol" charset="0"/>
              </a:rPr>
              <a:t>CLASSIFICATION PROBLEM: Given </a:t>
            </a:r>
            <a:r>
              <a:rPr lang="en-US" sz="3200" i="1" dirty="0" smtClean="0">
                <a:latin typeface="Bariol" charset="0"/>
                <a:ea typeface="Bariol" charset="0"/>
                <a:cs typeface="Bariol" charset="0"/>
              </a:rPr>
              <a:t>C</a:t>
            </a:r>
            <a:r>
              <a:rPr lang="en-US" sz="3200" dirty="0" smtClean="0">
                <a:latin typeface="Bariol" charset="0"/>
                <a:ea typeface="Bariol" charset="0"/>
                <a:cs typeface="Bariol" charset="0"/>
              </a:rPr>
              <a:t> , the set of 9 categories (described by a keyword</a:t>
            </a:r>
            <a:r>
              <a:rPr lang="en-US" sz="3200" i="1" dirty="0" smtClean="0">
                <a:latin typeface="Bariol" charset="0"/>
                <a:ea typeface="Bariol" charset="0"/>
                <a:cs typeface="Bariol" charset="0"/>
              </a:rPr>
              <a:t>—happy, sad, yes, no, etc.)</a:t>
            </a:r>
            <a:r>
              <a:rPr lang="en-US" sz="3200" dirty="0" smtClean="0">
                <a:latin typeface="Bariol" charset="0"/>
                <a:ea typeface="Bariol" charset="0"/>
                <a:cs typeface="Bariol" charset="0"/>
              </a:rPr>
              <a:t> of speech gestures that NAO can perform, we want</a:t>
            </a:r>
            <a:br>
              <a:rPr lang="en-US" sz="3200" dirty="0" smtClean="0">
                <a:latin typeface="Bariol" charset="0"/>
                <a:ea typeface="Bariol" charset="0"/>
                <a:cs typeface="Bariol" charset="0"/>
              </a:rPr>
            </a:br>
            <a:r>
              <a:rPr lang="en-US" sz="3200" dirty="0" smtClean="0">
                <a:latin typeface="Bariol" charset="0"/>
                <a:ea typeface="Bariol" charset="0"/>
                <a:cs typeface="Bariol" charset="0"/>
              </a:rPr>
              <a:t/>
            </a:r>
            <a:br>
              <a:rPr lang="en-US" sz="3200" dirty="0" smtClean="0">
                <a:latin typeface="Bariol" charset="0"/>
                <a:ea typeface="Bariol" charset="0"/>
                <a:cs typeface="Bariol" charset="0"/>
              </a:rPr>
            </a:br>
            <a:r>
              <a:rPr lang="en-US" sz="3200" dirty="0" smtClean="0">
                <a:latin typeface="Bariol" charset="0"/>
                <a:ea typeface="Bariol" charset="0"/>
                <a:cs typeface="Bariol" charset="0"/>
              </a:rPr>
              <a:t/>
            </a:r>
            <a:br>
              <a:rPr lang="en-US" sz="3200" dirty="0" smtClean="0">
                <a:latin typeface="Bariol" charset="0"/>
                <a:ea typeface="Bariol" charset="0"/>
                <a:cs typeface="Bariol" charset="0"/>
              </a:rPr>
            </a:br>
            <a:r>
              <a:rPr lang="en-US" sz="3200" dirty="0" smtClean="0">
                <a:latin typeface="Bariol" charset="0"/>
                <a:ea typeface="Bariol" charset="0"/>
                <a:cs typeface="Bariol" charset="0"/>
              </a:rPr>
              <a:t/>
            </a:r>
            <a:br>
              <a:rPr lang="en-US" sz="3200" dirty="0" smtClean="0">
                <a:latin typeface="Bariol" charset="0"/>
                <a:ea typeface="Bariol" charset="0"/>
                <a:cs typeface="Bariol" charset="0"/>
              </a:rPr>
            </a:br>
            <a:r>
              <a:rPr lang="en-US" sz="3200" dirty="0" smtClean="0">
                <a:latin typeface="Bariol" charset="0"/>
                <a:ea typeface="Bariol" charset="0"/>
                <a:cs typeface="Bariol" charset="0"/>
              </a:rPr>
              <a:t/>
            </a:r>
            <a:br>
              <a:rPr lang="en-US" sz="3200" dirty="0" smtClean="0">
                <a:latin typeface="Bariol" charset="0"/>
                <a:ea typeface="Bariol" charset="0"/>
                <a:cs typeface="Bariol" charset="0"/>
              </a:rPr>
            </a:br>
            <a:r>
              <a:rPr lang="en-US" sz="3200" dirty="0" smtClean="0">
                <a:latin typeface="Bariol" charset="0"/>
                <a:ea typeface="Bariol" charset="0"/>
                <a:cs typeface="Bariol" charset="0"/>
              </a:rPr>
              <a:t>where </a:t>
            </a:r>
            <a:r>
              <a:rPr lang="en-US" sz="3200" i="1" dirty="0" smtClean="0">
                <a:latin typeface="Bariol" charset="0"/>
                <a:ea typeface="Bariol" charset="0"/>
                <a:cs typeface="Bariol" charset="0"/>
              </a:rPr>
              <a:t>w </a:t>
            </a:r>
            <a:r>
              <a:rPr lang="en-US" sz="3200" dirty="0" smtClean="0">
                <a:latin typeface="Bariol" charset="0"/>
                <a:ea typeface="Bariol" charset="0"/>
                <a:cs typeface="Bariol" charset="0"/>
              </a:rPr>
              <a:t>is the to-be-found argument and </a:t>
            </a:r>
            <a:r>
              <a:rPr lang="en-US" sz="3200" i="1" dirty="0" smtClean="0">
                <a:latin typeface="Bariol" charset="0"/>
                <a:ea typeface="Bariol" charset="0"/>
                <a:cs typeface="Bariol" charset="0"/>
              </a:rPr>
              <a:t>q </a:t>
            </a:r>
            <a:r>
              <a:rPr lang="en-US" sz="3200" dirty="0" smtClean="0">
                <a:latin typeface="Bariol" charset="0"/>
                <a:ea typeface="Bariol" charset="0"/>
                <a:cs typeface="Bariol" charset="0"/>
              </a:rPr>
              <a:t>is the text that we want NAO to say.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3065" y="3809963"/>
            <a:ext cx="8637229" cy="8009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583504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3880" y="755173"/>
            <a:ext cx="10515600" cy="4312937"/>
          </a:xfrm>
        </p:spPr>
        <p:txBody>
          <a:bodyPr>
            <a:noAutofit/>
          </a:bodyPr>
          <a:lstStyle/>
          <a:p>
            <a:r>
              <a:rPr lang="en-US" sz="2600" dirty="0" smtClean="0">
                <a:latin typeface="Bariol" charset="0"/>
                <a:ea typeface="Bariol" charset="0"/>
                <a:cs typeface="Bariol" charset="0"/>
              </a:rPr>
              <a:t>CLASSIFICATION PROBLEM: Given </a:t>
            </a:r>
            <a:r>
              <a:rPr lang="en-US" sz="2600" i="1" dirty="0" smtClean="0">
                <a:latin typeface="Bariol" charset="0"/>
                <a:ea typeface="Bariol" charset="0"/>
                <a:cs typeface="Bariol" charset="0"/>
              </a:rPr>
              <a:t>C</a:t>
            </a:r>
            <a:r>
              <a:rPr lang="en-US" sz="2600" dirty="0" smtClean="0">
                <a:latin typeface="Bariol" charset="0"/>
                <a:ea typeface="Bariol" charset="0"/>
                <a:cs typeface="Bariol" charset="0"/>
              </a:rPr>
              <a:t> , the set of 9 categories (described by a keyword</a:t>
            </a:r>
            <a:r>
              <a:rPr lang="en-US" sz="2600" i="1" dirty="0" smtClean="0">
                <a:latin typeface="Bariol" charset="0"/>
                <a:ea typeface="Bariol" charset="0"/>
                <a:cs typeface="Bariol" charset="0"/>
              </a:rPr>
              <a:t>—happy, sad, yes, no, etc.)</a:t>
            </a:r>
            <a:r>
              <a:rPr lang="en-US" sz="2600" dirty="0" smtClean="0">
                <a:latin typeface="Bariol" charset="0"/>
                <a:ea typeface="Bariol" charset="0"/>
                <a:cs typeface="Bariol" charset="0"/>
              </a:rPr>
              <a:t> of speech gestures that NAO can perform, we want</a:t>
            </a:r>
            <a:br>
              <a:rPr lang="en-US" sz="2600" dirty="0" smtClean="0">
                <a:latin typeface="Bariol" charset="0"/>
                <a:ea typeface="Bariol" charset="0"/>
                <a:cs typeface="Bariol" charset="0"/>
              </a:rPr>
            </a:br>
            <a:r>
              <a:rPr lang="en-US" sz="2600" dirty="0" smtClean="0">
                <a:latin typeface="Bariol" charset="0"/>
                <a:ea typeface="Bariol" charset="0"/>
                <a:cs typeface="Bariol" charset="0"/>
              </a:rPr>
              <a:t/>
            </a:r>
            <a:br>
              <a:rPr lang="en-US" sz="2600" dirty="0" smtClean="0">
                <a:latin typeface="Bariol" charset="0"/>
                <a:ea typeface="Bariol" charset="0"/>
                <a:cs typeface="Bariol" charset="0"/>
              </a:rPr>
            </a:br>
            <a:r>
              <a:rPr lang="en-US" sz="2600" dirty="0" smtClean="0">
                <a:latin typeface="Bariol" charset="0"/>
                <a:ea typeface="Bariol" charset="0"/>
                <a:cs typeface="Bariol" charset="0"/>
              </a:rPr>
              <a:t/>
            </a:r>
            <a:br>
              <a:rPr lang="en-US" sz="2600" dirty="0" smtClean="0">
                <a:latin typeface="Bariol" charset="0"/>
                <a:ea typeface="Bariol" charset="0"/>
                <a:cs typeface="Bariol" charset="0"/>
              </a:rPr>
            </a:br>
            <a:r>
              <a:rPr lang="en-US" sz="2600" dirty="0" smtClean="0">
                <a:latin typeface="Bariol" charset="0"/>
                <a:ea typeface="Bariol" charset="0"/>
                <a:cs typeface="Bariol" charset="0"/>
              </a:rPr>
              <a:t/>
            </a:r>
            <a:br>
              <a:rPr lang="en-US" sz="2600" dirty="0" smtClean="0">
                <a:latin typeface="Bariol" charset="0"/>
                <a:ea typeface="Bariol" charset="0"/>
                <a:cs typeface="Bariol" charset="0"/>
              </a:rPr>
            </a:br>
            <a:r>
              <a:rPr lang="en-US" sz="2600" dirty="0" smtClean="0">
                <a:latin typeface="Bariol" charset="0"/>
                <a:ea typeface="Bariol" charset="0"/>
                <a:cs typeface="Bariol" charset="0"/>
              </a:rPr>
              <a:t>where </a:t>
            </a:r>
            <a:r>
              <a:rPr lang="en-US" sz="2600" i="1" dirty="0" smtClean="0">
                <a:latin typeface="Bariol" charset="0"/>
                <a:ea typeface="Bariol" charset="0"/>
                <a:cs typeface="Bariol" charset="0"/>
              </a:rPr>
              <a:t>w </a:t>
            </a:r>
            <a:r>
              <a:rPr lang="en-US" sz="2600" dirty="0" smtClean="0">
                <a:latin typeface="Bariol" charset="0"/>
                <a:ea typeface="Bariol" charset="0"/>
                <a:cs typeface="Bariol" charset="0"/>
              </a:rPr>
              <a:t>is the to-be-found argument and </a:t>
            </a:r>
            <a:r>
              <a:rPr lang="en-US" sz="2600" i="1" dirty="0" smtClean="0">
                <a:latin typeface="Bariol" charset="0"/>
                <a:ea typeface="Bariol" charset="0"/>
                <a:cs typeface="Bariol" charset="0"/>
              </a:rPr>
              <a:t>q </a:t>
            </a:r>
            <a:r>
              <a:rPr lang="en-US" sz="2600" dirty="0" smtClean="0">
                <a:latin typeface="Bariol" charset="0"/>
                <a:ea typeface="Bariol" charset="0"/>
                <a:cs typeface="Bariol" charset="0"/>
              </a:rPr>
              <a:t>is the text that we want NAO to say.</a:t>
            </a:r>
          </a:p>
          <a:p>
            <a:r>
              <a:rPr lang="en-US" sz="2600" dirty="0" smtClean="0">
                <a:latin typeface="Bariol" charset="0"/>
                <a:ea typeface="Bariol" charset="0"/>
                <a:cs typeface="Bariol" charset="0"/>
              </a:rPr>
              <a:t>NAIVE METHOD: Using </a:t>
            </a:r>
            <a:r>
              <a:rPr lang="en-US" sz="2600" dirty="0" err="1" smtClean="0">
                <a:latin typeface="Bariol" charset="0"/>
                <a:ea typeface="Bariol" charset="0"/>
                <a:cs typeface="Bariol" charset="0"/>
              </a:rPr>
              <a:t>spaCy</a:t>
            </a:r>
            <a:r>
              <a:rPr lang="en-US" sz="2600" dirty="0" smtClean="0">
                <a:latin typeface="Bariol" charset="0"/>
                <a:ea typeface="Bariol" charset="0"/>
                <a:cs typeface="Bariol" charset="0"/>
              </a:rPr>
              <a:t> (Python NLP package), calculate semantic similarity between the keyword and </a:t>
            </a:r>
            <a:r>
              <a:rPr lang="en-US" sz="2600" i="1" dirty="0" smtClean="0">
                <a:latin typeface="Bariol" charset="0"/>
                <a:ea typeface="Bariol" charset="0"/>
                <a:cs typeface="Bariol" charset="0"/>
              </a:rPr>
              <a:t>q</a:t>
            </a:r>
            <a:r>
              <a:rPr lang="en-US" sz="2600" dirty="0" smtClean="0">
                <a:latin typeface="Bariol" charset="0"/>
                <a:ea typeface="Bariol" charset="0"/>
                <a:cs typeface="Bariol" charset="0"/>
              </a:rPr>
              <a:t>. Only compares one word to a whole query.</a:t>
            </a:r>
          </a:p>
          <a:p>
            <a:r>
              <a:rPr lang="en-US" sz="2600" dirty="0" smtClean="0">
                <a:latin typeface="Bariol" charset="0"/>
                <a:ea typeface="Bariol" charset="0"/>
                <a:cs typeface="Bariol" charset="0"/>
              </a:rPr>
              <a:t>METHOD 2: Use the multilayer perceptron network (mentioned earlier) to predict based off of </a:t>
            </a:r>
            <a:r>
              <a:rPr lang="en-US" sz="2600" dirty="0" err="1" smtClean="0">
                <a:latin typeface="Bariol" charset="0"/>
                <a:ea typeface="Bariol" charset="0"/>
                <a:cs typeface="Bariol" charset="0"/>
              </a:rPr>
              <a:t>GloVe</a:t>
            </a:r>
            <a:r>
              <a:rPr lang="en-US" sz="2600" dirty="0" smtClean="0">
                <a:latin typeface="Bariol" charset="0"/>
                <a:ea typeface="Bariol" charset="0"/>
                <a:cs typeface="Bariol" charset="0"/>
              </a:rPr>
              <a:t> vectors (Stanford NLP Group).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5314" y="1958638"/>
            <a:ext cx="6152731" cy="570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036603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latin typeface="Bariol" charset="0"/>
                <a:ea typeface="Bariol" charset="0"/>
                <a:cs typeface="Bariol" charset="0"/>
              </a:rPr>
              <a:t>Stage 2: Gesture Analysis</a:t>
            </a:r>
            <a:br>
              <a:rPr lang="en-US" b="1" dirty="0" smtClean="0">
                <a:latin typeface="Bariol" charset="0"/>
                <a:ea typeface="Bariol" charset="0"/>
                <a:cs typeface="Bariol" charset="0"/>
              </a:rPr>
            </a:br>
            <a:r>
              <a:rPr lang="en-US" sz="2700" dirty="0" smtClean="0">
                <a:latin typeface="Bariol" charset="0"/>
                <a:ea typeface="Bariol" charset="0"/>
                <a:cs typeface="Bariol" charset="0"/>
              </a:rPr>
              <a:t>Study NAO’s motion behavior.</a:t>
            </a:r>
            <a:endParaRPr lang="en-US" sz="2700" dirty="0">
              <a:latin typeface="Bariol" charset="0"/>
              <a:ea typeface="Bariol" charset="0"/>
              <a:cs typeface="Bario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Wrote a script that parses NAO’s sensor data and converts it to proper </a:t>
            </a:r>
            <a:r>
              <a:rPr lang="en-US" dirty="0" err="1" smtClean="0">
                <a:latin typeface="Bariol" charset="0"/>
                <a:ea typeface="Bariol" charset="0"/>
                <a:cs typeface="Bariol" charset="0"/>
              </a:rPr>
              <a:t>Numpy</a:t>
            </a:r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 arrays for later analysis.</a:t>
            </a:r>
          </a:p>
          <a:p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Studied only </a:t>
            </a:r>
            <a:r>
              <a:rPr lang="en-US" sz="2400" dirty="0" smtClean="0">
                <a:latin typeface="Fira Code" charset="0"/>
                <a:ea typeface="Fira Code" charset="0"/>
                <a:cs typeface="Fira Code" charset="0"/>
              </a:rPr>
              <a:t>standing</a:t>
            </a:r>
            <a:r>
              <a:rPr lang="en-US" sz="2400" dirty="0" smtClean="0">
                <a:latin typeface="Bariol" charset="0"/>
                <a:ea typeface="Bariol" charset="0"/>
                <a:cs typeface="Bariol" charset="0"/>
              </a:rPr>
              <a:t> </a:t>
            </a:r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subset of gestures installed on NAO.</a:t>
            </a:r>
          </a:p>
          <a:p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BUG: Parser was swapping data between two joints (undetected for almost 2 weeks).</a:t>
            </a:r>
          </a:p>
          <a:p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Plotted time series of joint motion for </a:t>
            </a:r>
            <a:r>
              <a:rPr lang="en-US" dirty="0" err="1" smtClean="0">
                <a:latin typeface="Bariol" charset="0"/>
                <a:ea typeface="Bariol" charset="0"/>
                <a:cs typeface="Bariol" charset="0"/>
              </a:rPr>
              <a:t>BodyTalk</a:t>
            </a:r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 gestures to better understand joint trajectories and patterns (lots of </a:t>
            </a:r>
            <a:r>
              <a:rPr lang="en-US" b="1" dirty="0" smtClean="0">
                <a:latin typeface="Bariol" charset="0"/>
                <a:ea typeface="Bariol" charset="0"/>
                <a:cs typeface="Bariol" charset="0"/>
              </a:rPr>
              <a:t>symmetry</a:t>
            </a:r>
            <a:r>
              <a:rPr lang="en-US" dirty="0" smtClean="0">
                <a:latin typeface="Bariol" charset="0"/>
                <a:ea typeface="Bariol" charset="0"/>
                <a:cs typeface="Bariol" charset="0"/>
              </a:rPr>
              <a:t>!)</a:t>
            </a:r>
          </a:p>
          <a:p>
            <a:endParaRPr lang="en-US" dirty="0" smtClean="0">
              <a:latin typeface="Bariol" charset="0"/>
              <a:ea typeface="Bariol" charset="0"/>
              <a:cs typeface="Bariol" charset="0"/>
            </a:endParaRPr>
          </a:p>
          <a:p>
            <a:endParaRPr lang="en-US" dirty="0" smtClean="0">
              <a:latin typeface="Bariol" charset="0"/>
              <a:ea typeface="Bariol" charset="0"/>
              <a:cs typeface="Bariol" charset="0"/>
            </a:endParaRPr>
          </a:p>
          <a:p>
            <a:endParaRPr lang="en-US" dirty="0" smtClean="0">
              <a:latin typeface="Bariol" charset="0"/>
              <a:ea typeface="Bariol" charset="0"/>
              <a:cs typeface="Bario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355551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 smtClean="0">
                <a:latin typeface="Bariol" charset="0"/>
                <a:ea typeface="Bariol" charset="0"/>
                <a:cs typeface="Bariol" charset="0"/>
              </a:rPr>
              <a:t>Stage 2: Gesture Analysis</a:t>
            </a:r>
            <a:br>
              <a:rPr lang="en-US" b="1" dirty="0" smtClean="0">
                <a:latin typeface="Bariol" charset="0"/>
                <a:ea typeface="Bariol" charset="0"/>
                <a:cs typeface="Bariol" charset="0"/>
              </a:rPr>
            </a:br>
            <a:r>
              <a:rPr lang="en-US" sz="2700" dirty="0" smtClean="0">
                <a:latin typeface="Bariol" charset="0"/>
                <a:ea typeface="Bariol" charset="0"/>
                <a:cs typeface="Bariol" charset="0"/>
              </a:rPr>
              <a:t>Study NAO’s motion behavior.</a:t>
            </a:r>
            <a:endParaRPr lang="en-US" sz="2700" dirty="0">
              <a:latin typeface="Bariol" charset="0"/>
              <a:ea typeface="Bariol" charset="0"/>
              <a:cs typeface="Bariol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982" y="1690688"/>
            <a:ext cx="5657722" cy="42463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3839" y="1690688"/>
            <a:ext cx="5657722" cy="4246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02796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8875</TotalTime>
  <Words>606</Words>
  <Application>Microsoft Macintosh PowerPoint</Application>
  <PresentationFormat>Widescreen</PresentationFormat>
  <Paragraphs>75</Paragraphs>
  <Slides>18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7" baseType="lpstr">
      <vt:lpstr>Bariol</vt:lpstr>
      <vt:lpstr>Batang</vt:lpstr>
      <vt:lpstr>Calibri</vt:lpstr>
      <vt:lpstr>Calibri Light</vt:lpstr>
      <vt:lpstr>Cambria Math</vt:lpstr>
      <vt:lpstr>Fira Code</vt:lpstr>
      <vt:lpstr>맑은 고딕</vt:lpstr>
      <vt:lpstr>Arial</vt:lpstr>
      <vt:lpstr>Office Theme</vt:lpstr>
      <vt:lpstr>HMI Research Group Internship Summer 2017</vt:lpstr>
      <vt:lpstr>Background</vt:lpstr>
      <vt:lpstr>Project Summary Intelligent Gesture Generation  Given Input Text</vt:lpstr>
      <vt:lpstr>Ideal Flow</vt:lpstr>
      <vt:lpstr>Stage 1: Speech Prediction with Gestures Replicate NAO’s “auto-context” gesture/speech behavior.</vt:lpstr>
      <vt:lpstr>Stage 1: Speech Prediction with Gestures Replicate NAO’s “auto-context” gesture/speech behavior.</vt:lpstr>
      <vt:lpstr>PowerPoint Presentation</vt:lpstr>
      <vt:lpstr>Stage 2: Gesture Analysis Study NAO’s motion behavior.</vt:lpstr>
      <vt:lpstr>Stage 2: Gesture Analysis Study NAO’s motion behavior.</vt:lpstr>
      <vt:lpstr>Stage 3: Gesture Generation Generate new, stochastic behavior from gesture data.</vt:lpstr>
      <vt:lpstr>Stage 3: Gesture Generation Generate new, stochastic behavior from gesture data.</vt:lpstr>
      <vt:lpstr>Stage 3: Gesture Generation Generate new, stochastic behavior from gesture data.</vt:lpstr>
      <vt:lpstr>Stage 4: Integration with Speech Speak while generating motions.</vt:lpstr>
      <vt:lpstr>Simulation vs. Reality</vt:lpstr>
      <vt:lpstr>Further Investigation</vt:lpstr>
      <vt:lpstr>Further Investigation Lower-dimensional manifold embedding</vt:lpstr>
      <vt:lpstr>Further Investigation  WMD (Word Mover’s Distance) </vt:lpstr>
      <vt:lpstr>Thanks to</vt:lpstr>
    </vt:vector>
  </TitlesOfParts>
  <Company/>
  <LinksUpToDate>false</LinksUpToDate>
  <SharedDoc>false</SharedDoc>
  <HyperlinksChanged>false</HyperlinksChanged>
  <AppVersion>15.0037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HMI Research Group Internship Summer 2017</dc:title>
  <dc:creator>Long Nguyen</dc:creator>
  <cp:lastModifiedBy>Long Nguyen</cp:lastModifiedBy>
  <cp:revision>127</cp:revision>
  <dcterms:created xsi:type="dcterms:W3CDTF">2017-08-16T02:17:44Z</dcterms:created>
  <dcterms:modified xsi:type="dcterms:W3CDTF">2017-08-22T06:14:52Z</dcterms:modified>
</cp:coreProperties>
</file>

<file path=docProps/thumbnail.jpeg>
</file>